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420" r:id="rId3"/>
    <p:sldId id="421" r:id="rId4"/>
    <p:sldId id="422" r:id="rId5"/>
    <p:sldId id="423" r:id="rId6"/>
    <p:sldId id="425" r:id="rId7"/>
    <p:sldId id="442" r:id="rId8"/>
    <p:sldId id="431" r:id="rId9"/>
    <p:sldId id="429" r:id="rId10"/>
    <p:sldId id="430" r:id="rId11"/>
    <p:sldId id="432" r:id="rId12"/>
    <p:sldId id="428" r:id="rId13"/>
    <p:sldId id="433" r:id="rId14"/>
    <p:sldId id="434" r:id="rId15"/>
    <p:sldId id="435" r:id="rId16"/>
    <p:sldId id="437" r:id="rId17"/>
    <p:sldId id="438" r:id="rId18"/>
    <p:sldId id="439" r:id="rId19"/>
    <p:sldId id="44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B8AE4-88F4-7944-8294-75E2468D4476}" type="datetime1">
              <a:rPr lang="en-US" smtClean="0"/>
              <a:t>3/19/15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6419B-2834-0D45-9BAE-09209046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0132E-5449-D44E-A6E0-F885C6375788}" type="datetime1">
              <a:rPr lang="en-US" smtClean="0"/>
              <a:t>3/19/15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EC348-5C75-BD4E-B4C9-04FC70EE0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33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EC348-5C75-BD4E-B4C9-04FC70EE0F54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32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39478"/>
            <a:ext cx="6400800" cy="1199322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28600" y="1828800"/>
            <a:ext cx="8610600" cy="2057400"/>
          </a:xfrm>
        </p:spPr>
        <p:txBody>
          <a:bodyPr/>
          <a:lstStyle>
            <a:lvl1pPr algn="ctr">
              <a:defRPr sz="6000" b="0" i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23875" y="137274"/>
            <a:ext cx="81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>
                <a:solidFill>
                  <a:srgbClr val="FFFFFF"/>
                </a:solidFill>
                <a:latin typeface="Tahoma"/>
              </a:rPr>
              <a:t>Introduction to Data Science</a:t>
            </a:r>
          </a:p>
          <a:p>
            <a:pPr algn="ctr"/>
            <a:r>
              <a:rPr lang="en-US" b="0" dirty="0" smtClean="0">
                <a:solidFill>
                  <a:srgbClr val="FFFFFF"/>
                </a:solidFill>
                <a:latin typeface="Tahoma"/>
              </a:rPr>
              <a:t>March 2015</a:t>
            </a: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7924800" y="6400800"/>
            <a:ext cx="1219200" cy="457200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4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4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22514"/>
            <a:ext cx="2286000" cy="5776686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22514"/>
            <a:ext cx="6705600" cy="577668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48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3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350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22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22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09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3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8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5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0571"/>
            <a:ext cx="3008313" cy="1429658"/>
          </a:xfrm>
        </p:spPr>
        <p:txBody>
          <a:bodyPr anchor="b"/>
          <a:lstStyle>
            <a:lvl1pPr algn="l">
              <a:defRPr sz="20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80571"/>
            <a:ext cx="5111750" cy="5545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10230"/>
            <a:ext cx="3008313" cy="41159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84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0726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794" y="6400800"/>
            <a:ext cx="9143206" cy="457200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0"/>
            <a:ext cx="9143206" cy="91321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22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6401532"/>
            <a:ext cx="1456369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67310" y="6457046"/>
            <a:ext cx="1389059" cy="338554"/>
            <a:chOff x="67310" y="6457046"/>
            <a:chExt cx="1389059" cy="338554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" y="6469746"/>
              <a:ext cx="320040" cy="32004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 userDrawn="1"/>
          </p:nvSpPr>
          <p:spPr>
            <a:xfrm>
              <a:off x="354016" y="6457046"/>
              <a:ext cx="11023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 smtClean="0">
                  <a:solidFill>
                    <a:srgbClr val="FFFFFF"/>
                  </a:solidFill>
                  <a:latin typeface="Calibri Light" panose="020F0302020204030204" pitchFamily="34" charset="0"/>
                </a:rPr>
                <a:t>Amaral Lab</a:t>
              </a:r>
              <a:endParaRPr lang="en-US" sz="1600" b="0" dirty="0">
                <a:solidFill>
                  <a:srgbClr val="FFFFFF"/>
                </a:solidFill>
                <a:latin typeface="Calibri Light" panose="020F0302020204030204" pitchFamily="34" charset="0"/>
              </a:endParaRPr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8278801" y="6477037"/>
            <a:ext cx="83751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2932C3AE-89FB-4BA0-864E-151D0886B381}" type="slidenum">
              <a:rPr lang="en-US" b="0" i="1" smtClean="0">
                <a:solidFill>
                  <a:srgbClr val="FFFFFF"/>
                </a:solidFill>
                <a:latin typeface="Tahoma"/>
              </a:rPr>
              <a:pPr algn="r"/>
              <a:t>‹#›</a:t>
            </a:fld>
            <a:endParaRPr lang="en-US" b="0" i="1" dirty="0">
              <a:solidFill>
                <a:srgbClr val="FFFFFF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98925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20000"/>
        <a:buFont typeface="Wingdings" charset="2"/>
        <a:buChar char="Ø"/>
        <a:defRPr sz="3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858838" indent="-401638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20000"/>
        <a:buFont typeface="Wingdings" charset="2"/>
        <a:buChar char="ü"/>
        <a:defRPr sz="2800">
          <a:solidFill>
            <a:srgbClr val="262626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20000"/>
        <a:buFont typeface="Times" charset="0"/>
        <a:buChar char="•"/>
        <a:defRPr sz="2400">
          <a:solidFill>
            <a:srgbClr val="262626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62626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62626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9478"/>
            <a:ext cx="6400800" cy="1199322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Luís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A. Nunes Amaral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800000"/>
                </a:solidFill>
              </a:rPr>
              <a:t>Python fundamentals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7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Sets are unordered “bags” of unique immutable “keys”. 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set</a:t>
            </a:r>
            <a:r>
              <a:rPr lang="en-US" sz="2000" b="0" dirty="0">
                <a:latin typeface="Tahoma"/>
                <a:cs typeface="Tahoma"/>
              </a:rPr>
              <a:t>(</a:t>
            </a:r>
            <a:r>
              <a:rPr lang="en-US" sz="2000" b="0" dirty="0" smtClean="0">
                <a:latin typeface="Tahoma"/>
                <a:cs typeface="Tahoma"/>
              </a:rPr>
              <a:t>) creates an empty set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a_set.clear</a:t>
            </a:r>
            <a:r>
              <a:rPr lang="en-US" sz="2000" b="0" dirty="0" smtClean="0">
                <a:latin typeface="Tahoma"/>
                <a:cs typeface="Tahoma"/>
              </a:rPr>
              <a:t>() returns set()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len</a:t>
            </a:r>
            <a:r>
              <a:rPr lang="en-US" sz="2000" b="0" dirty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a_set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returns </a:t>
            </a:r>
            <a:r>
              <a:rPr lang="en-US" sz="2000" b="0" dirty="0">
                <a:latin typeface="Tahoma"/>
                <a:cs typeface="Tahoma"/>
              </a:rPr>
              <a:t>the number of </a:t>
            </a:r>
            <a:r>
              <a:rPr lang="en-US" sz="2000" b="0" dirty="0" smtClean="0">
                <a:latin typeface="Tahoma"/>
                <a:cs typeface="Tahoma"/>
              </a:rPr>
              <a:t>keys </a:t>
            </a:r>
            <a:r>
              <a:rPr lang="en-US" sz="2000" b="0" dirty="0">
                <a:latin typeface="Tahoma"/>
                <a:cs typeface="Tahoma"/>
              </a:rPr>
              <a:t>in </a:t>
            </a:r>
            <a:r>
              <a:rPr lang="en-US" sz="2000" b="0" dirty="0" err="1" smtClean="0">
                <a:latin typeface="Tahoma"/>
                <a:cs typeface="Tahoma"/>
              </a:rPr>
              <a:t>a_set</a:t>
            </a:r>
            <a:endParaRPr lang="en-US" sz="2000" b="0" dirty="0">
              <a:latin typeface="Tahoma"/>
              <a:cs typeface="Tahoma"/>
            </a:endParaRP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a_set.union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a_set.intersection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 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a_set.difference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a_set.symmetric_difference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a_set.issubset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a_set.issuperset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85664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Dictionaries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Dictionaries are unordered “bags” of pairs of key/value. Keys must be unique immutable data, i.e., form a set.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a_dict</a:t>
            </a:r>
            <a:r>
              <a:rPr lang="en-US" sz="2000" b="0" dirty="0" smtClean="0">
                <a:latin typeface="Tahoma"/>
                <a:cs typeface="Tahoma"/>
              </a:rPr>
              <a:t> = {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1: “1”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“two”: Fraction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(1, 3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“3”: [ 1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, 5, “hello!”, True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] </a:t>
            </a:r>
            <a:r>
              <a:rPr lang="en-US" sz="2000" b="0" dirty="0" smtClean="0">
                <a:latin typeface="Tahoma"/>
                <a:cs typeface="Tahoma"/>
              </a:rPr>
              <a:t>} </a:t>
            </a:r>
          </a:p>
          <a:p>
            <a:endParaRPr lang="en-US" sz="2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_dict</a:t>
            </a:r>
            <a:r>
              <a:rPr lang="en-US" sz="2000" b="0" dirty="0" smtClean="0">
                <a:latin typeface="Tahoma"/>
                <a:cs typeface="Tahoma"/>
              </a:rPr>
              <a:t>[“four”] =  “3”  </a:t>
            </a:r>
            <a:r>
              <a:rPr lang="en-US" sz="2000" b="0" dirty="0" smtClean="0">
                <a:latin typeface="Tahoma"/>
                <a:cs typeface="Tahoma"/>
                <a:sym typeface="Wingdings"/>
              </a:rPr>
              <a:t> add new key/value pair</a:t>
            </a:r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a_dict</a:t>
            </a:r>
            <a:r>
              <a:rPr lang="en-US" sz="2000" b="0" dirty="0" smtClean="0">
                <a:latin typeface="Tahoma"/>
                <a:cs typeface="Tahoma"/>
              </a:rPr>
              <a:t> now returns { </a:t>
            </a:r>
            <a:r>
              <a:rPr lang="en-US" sz="2000" b="0" dirty="0">
                <a:solidFill>
                  <a:srgbClr val="3366FF"/>
                </a:solidFill>
                <a:latin typeface="Tahoma"/>
                <a:cs typeface="Tahoma"/>
              </a:rPr>
              <a:t>1: “1”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“3”: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[ 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1, 5, “hello!”, True ]</a:t>
            </a:r>
            <a:r>
              <a:rPr lang="en-US" sz="2000" b="0" dirty="0" smtClean="0">
                <a:latin typeface="Tahoma"/>
                <a:cs typeface="Tahoma"/>
              </a:rPr>
              <a:t>, “four”: “3”, </a:t>
            </a:r>
          </a:p>
          <a:p>
            <a:r>
              <a:rPr lang="en-US" sz="2000" b="0" dirty="0">
                <a:latin typeface="Tahoma"/>
                <a:cs typeface="Tahoma"/>
              </a:rPr>
              <a:t>	</a:t>
            </a:r>
            <a:r>
              <a:rPr lang="en-US" sz="2000" b="0" dirty="0" smtClean="0">
                <a:latin typeface="Tahoma"/>
                <a:cs typeface="Tahoma"/>
              </a:rPr>
              <a:t>	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“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two”: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Fraction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(1, 3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} </a:t>
            </a:r>
            <a:endParaRPr lang="en-US" sz="2000" b="0" dirty="0">
              <a:latin typeface="Tahoma"/>
              <a:cs typeface="Tahoma"/>
            </a:endParaRP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a_dict</a:t>
            </a:r>
            <a:r>
              <a:rPr lang="en-US" sz="2000" b="0" dirty="0">
                <a:latin typeface="Tahoma"/>
                <a:cs typeface="Tahoma"/>
              </a:rPr>
              <a:t>[“four”] =  </a:t>
            </a:r>
            <a:r>
              <a:rPr lang="en-US" sz="2000" b="0" dirty="0" smtClean="0">
                <a:latin typeface="Tahoma"/>
                <a:cs typeface="Tahoma"/>
              </a:rPr>
              <a:t>“4”  </a:t>
            </a:r>
            <a:r>
              <a:rPr lang="en-US" sz="2000" b="0" dirty="0" smtClean="0">
                <a:latin typeface="Tahoma"/>
                <a:cs typeface="Tahoma"/>
                <a:sym typeface="Wingdings"/>
              </a:rPr>
              <a:t> re-writes value if key exists</a:t>
            </a:r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a_dict</a:t>
            </a:r>
            <a:r>
              <a:rPr lang="en-US" sz="2000" b="0" dirty="0">
                <a:latin typeface="Tahoma"/>
                <a:cs typeface="Tahoma"/>
              </a:rPr>
              <a:t> now returns </a:t>
            </a:r>
            <a:r>
              <a:rPr lang="en-US" sz="2000" b="0" dirty="0" smtClean="0">
                <a:latin typeface="Tahoma"/>
                <a:cs typeface="Tahoma"/>
              </a:rPr>
              <a:t>{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“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two”: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Fraction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(1, 3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“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3”: ( 1, 5, “hello!”, True )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 smtClean="0">
                <a:latin typeface="Tahoma"/>
                <a:cs typeface="Tahoma"/>
              </a:rPr>
              <a:t>		    	      “</a:t>
            </a:r>
            <a:r>
              <a:rPr lang="en-US" sz="2000" b="0" dirty="0">
                <a:latin typeface="Tahoma"/>
                <a:cs typeface="Tahoma"/>
              </a:rPr>
              <a:t>four”: </a:t>
            </a:r>
            <a:r>
              <a:rPr lang="en-US" sz="2000" b="0" dirty="0" smtClean="0">
                <a:latin typeface="Tahoma"/>
                <a:cs typeface="Tahoma"/>
              </a:rPr>
              <a:t>“4”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1: “1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”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lang="en-US" sz="2000" b="0" dirty="0" smtClean="0">
                <a:latin typeface="Tahoma"/>
                <a:cs typeface="Tahoma"/>
              </a:rPr>
              <a:t>} 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len</a:t>
            </a:r>
            <a:r>
              <a:rPr lang="en-US" sz="2000" b="0" dirty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a_dict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returns </a:t>
            </a:r>
            <a:r>
              <a:rPr lang="en-US" sz="2000" b="0" dirty="0">
                <a:latin typeface="Tahoma"/>
                <a:cs typeface="Tahoma"/>
              </a:rPr>
              <a:t>the number of </a:t>
            </a:r>
            <a:r>
              <a:rPr lang="en-US" sz="2000" b="0" dirty="0" smtClean="0">
                <a:latin typeface="Tahoma"/>
                <a:cs typeface="Tahoma"/>
              </a:rPr>
              <a:t>keys </a:t>
            </a:r>
            <a:r>
              <a:rPr lang="en-US" sz="2000" b="0" dirty="0">
                <a:latin typeface="Tahoma"/>
                <a:cs typeface="Tahoma"/>
              </a:rPr>
              <a:t>in </a:t>
            </a:r>
            <a:r>
              <a:rPr lang="en-US" sz="2000" b="0" dirty="0" err="1" smtClean="0">
                <a:latin typeface="Tahoma"/>
                <a:cs typeface="Tahoma"/>
              </a:rPr>
              <a:t>a_dict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9092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Dictionaries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Dictionaries are unordered “bags” of pairs of key/value. Keys must be unique immutable data, i.e., form a set.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a_dict</a:t>
            </a:r>
            <a:r>
              <a:rPr lang="en-US" sz="2000" b="0" dirty="0" smtClean="0">
                <a:latin typeface="Tahoma"/>
                <a:cs typeface="Tahoma"/>
              </a:rPr>
              <a:t> = {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1: “1”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“two”: Fraction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(1, 3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“3”: [ 1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, 5, “hello!”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, True ] </a:t>
            </a:r>
            <a:r>
              <a:rPr lang="en-US" sz="2000" b="0" dirty="0" smtClean="0">
                <a:latin typeface="Tahoma"/>
                <a:cs typeface="Tahoma"/>
              </a:rPr>
              <a:t>} </a:t>
            </a:r>
          </a:p>
          <a:p>
            <a:r>
              <a:rPr lang="en-US" b="0" dirty="0" err="1">
                <a:latin typeface="Tahoma"/>
                <a:cs typeface="Tahoma"/>
              </a:rPr>
              <a:t>b</a:t>
            </a:r>
            <a:r>
              <a:rPr lang="en-US" b="0" dirty="0" err="1" smtClean="0">
                <a:latin typeface="Tahoma"/>
                <a:cs typeface="Tahoma"/>
              </a:rPr>
              <a:t>_dict</a:t>
            </a:r>
            <a:r>
              <a:rPr lang="en-US" b="0" dirty="0" smtClean="0">
                <a:latin typeface="Tahoma"/>
                <a:cs typeface="Tahoma"/>
              </a:rPr>
              <a:t> </a:t>
            </a:r>
            <a:r>
              <a:rPr lang="en-US" b="0" dirty="0">
                <a:latin typeface="Tahoma"/>
                <a:cs typeface="Tahoma"/>
              </a:rPr>
              <a:t>= { </a:t>
            </a:r>
            <a:r>
              <a:rPr lang="en-US" b="0" dirty="0" smtClean="0">
                <a:latin typeface="Tahoma"/>
                <a:cs typeface="Tahoma"/>
              </a:rPr>
              <a:t>“b”: [ complex</a:t>
            </a:r>
            <a:r>
              <a:rPr lang="en-US" b="0" dirty="0">
                <a:latin typeface="Tahoma"/>
                <a:cs typeface="Tahoma"/>
              </a:rPr>
              <a:t>(1 , 3), </a:t>
            </a:r>
            <a:r>
              <a:rPr lang="en-US" b="0" dirty="0" smtClean="0">
                <a:latin typeface="Tahoma"/>
                <a:cs typeface="Tahoma"/>
              </a:rPr>
              <a:t>1 ] </a:t>
            </a:r>
            <a:r>
              <a:rPr lang="en-US" b="0" dirty="0">
                <a:latin typeface="Tahoma"/>
                <a:cs typeface="Tahoma"/>
              </a:rPr>
              <a:t>}</a:t>
            </a:r>
          </a:p>
          <a:p>
            <a:endParaRPr lang="en-US" sz="2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_dict.update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b_dict</a:t>
            </a:r>
            <a:r>
              <a:rPr lang="en-US" sz="2000" b="0" dirty="0" smtClean="0">
                <a:latin typeface="Tahoma"/>
                <a:cs typeface="Tahoma"/>
              </a:rPr>
              <a:t> ) returns None</a:t>
            </a: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_dict</a:t>
            </a:r>
            <a:r>
              <a:rPr lang="en-US" sz="2000" b="0" dirty="0" smtClean="0">
                <a:latin typeface="Tahoma"/>
                <a:cs typeface="Tahoma"/>
              </a:rPr>
              <a:t> now returns {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: “1”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“two”: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Fraction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(1, 3)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“3”: [ 1,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5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, “hello!”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, 			      True 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] </a:t>
            </a:r>
            <a:r>
              <a:rPr lang="en-US" sz="2000" b="0" dirty="0" smtClean="0">
                <a:latin typeface="Tahoma"/>
                <a:cs typeface="Tahoma"/>
              </a:rPr>
              <a:t>, “b”: [ complex</a:t>
            </a:r>
            <a:r>
              <a:rPr lang="en-US" sz="2000" b="0" dirty="0">
                <a:latin typeface="Tahoma"/>
                <a:cs typeface="Tahoma"/>
              </a:rPr>
              <a:t>(1 , 3</a:t>
            </a:r>
            <a:r>
              <a:rPr lang="en-US" sz="2000" b="0" dirty="0" smtClean="0">
                <a:latin typeface="Tahoma"/>
                <a:cs typeface="Tahoma"/>
              </a:rPr>
              <a:t>), 1 ] </a:t>
            </a:r>
            <a:r>
              <a:rPr lang="en-US" sz="2000" b="0" dirty="0">
                <a:latin typeface="Tahoma"/>
                <a:cs typeface="Tahoma"/>
              </a:rPr>
              <a:t>} </a:t>
            </a:r>
            <a:endParaRPr lang="en-US" sz="2000" b="0" dirty="0" smtClean="0">
              <a:latin typeface="Tahoma"/>
              <a:cs typeface="Tahoma"/>
            </a:endParaRP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_dict.pop</a:t>
            </a:r>
            <a:r>
              <a:rPr lang="en-US" sz="2000" b="0" dirty="0" smtClean="0">
                <a:latin typeface="Tahoma"/>
                <a:cs typeface="Tahoma"/>
              </a:rPr>
              <a:t>(“b”) returns </a:t>
            </a:r>
            <a:r>
              <a:rPr lang="en-US" sz="2000" b="0" dirty="0">
                <a:latin typeface="Tahoma"/>
                <a:cs typeface="Tahoma"/>
              </a:rPr>
              <a:t>[ complex(1 , 3), 1 ] </a:t>
            </a:r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a_dict</a:t>
            </a:r>
            <a:r>
              <a:rPr lang="en-US" sz="2000" b="0" dirty="0" smtClean="0">
                <a:latin typeface="Tahoma"/>
                <a:cs typeface="Tahoma"/>
              </a:rPr>
              <a:t> is now {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: “1”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“two”: </a:t>
            </a:r>
            <a:r>
              <a:rPr lang="en-US" sz="2000" b="0" dirty="0" smtClean="0">
                <a:solidFill>
                  <a:srgbClr val="FF0000"/>
                </a:solidFill>
                <a:latin typeface="Tahoma"/>
                <a:cs typeface="Tahoma"/>
              </a:rPr>
              <a:t>Fraction</a:t>
            </a:r>
            <a:r>
              <a:rPr lang="en-US" sz="2000" b="0" dirty="0">
                <a:solidFill>
                  <a:srgbClr val="FF0000"/>
                </a:solidFill>
                <a:latin typeface="Tahoma"/>
                <a:cs typeface="Tahoma"/>
              </a:rPr>
              <a:t>(1, 3)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“3”: [ 1, 5,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	“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hello!”, </a:t>
            </a:r>
            <a:r>
              <a:rPr lang="en-US" sz="2000" b="0" dirty="0" smtClean="0">
                <a:solidFill>
                  <a:srgbClr val="008000"/>
                </a:solidFill>
                <a:latin typeface="Tahoma"/>
                <a:cs typeface="Tahoma"/>
              </a:rPr>
              <a:t>True </a:t>
            </a:r>
            <a:r>
              <a:rPr lang="en-US" sz="2000" b="0" dirty="0">
                <a:solidFill>
                  <a:srgbClr val="008000"/>
                </a:solidFill>
                <a:latin typeface="Tahoma"/>
                <a:cs typeface="Tahoma"/>
              </a:rPr>
              <a:t>] </a:t>
            </a:r>
            <a:r>
              <a:rPr lang="en-US" sz="2000" b="0" dirty="0" smtClean="0">
                <a:latin typeface="Tahoma"/>
                <a:cs typeface="Tahoma"/>
              </a:rPr>
              <a:t>} </a:t>
            </a:r>
            <a:endParaRPr lang="en-US" sz="2000" b="0" dirty="0">
              <a:latin typeface="Tahoma"/>
              <a:cs typeface="Tahoma"/>
            </a:endParaRPr>
          </a:p>
          <a:p>
            <a:endParaRPr lang="en-US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54653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Strings are immutable sequences </a:t>
            </a:r>
            <a:r>
              <a:rPr lang="en-US" sz="2000" dirty="0">
                <a:latin typeface="Tahoma"/>
                <a:cs typeface="Tahoma"/>
              </a:rPr>
              <a:t>of Unicode characters</a:t>
            </a:r>
            <a:r>
              <a:rPr lang="en-US" sz="2000" dirty="0" smtClean="0">
                <a:latin typeface="Tahoma"/>
                <a:cs typeface="Tahoma"/>
              </a:rPr>
              <a:t>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Human-readable characters are encoded as computer-readable binary words. There are </a:t>
            </a:r>
            <a:r>
              <a:rPr lang="en-US" sz="2000" b="0" i="1" dirty="0" smtClean="0">
                <a:latin typeface="Tahoma"/>
                <a:cs typeface="Tahoma"/>
              </a:rPr>
              <a:t>many</a:t>
            </a:r>
            <a:r>
              <a:rPr lang="en-US" sz="2000" b="0" dirty="0" smtClean="0">
                <a:latin typeface="Tahoma"/>
                <a:cs typeface="Tahoma"/>
              </a:rPr>
              <a:t> possible encodings!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Unicode was developed to solve the multiple encoding problem. Unicode represents every letter, number, and ideogram as a 4-byte word.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_string</a:t>
            </a:r>
            <a:r>
              <a:rPr lang="en-US" sz="2000" b="0" dirty="0" smtClean="0">
                <a:latin typeface="Tahoma"/>
                <a:cs typeface="Tahoma"/>
              </a:rPr>
              <a:t> = “two”</a:t>
            </a:r>
          </a:p>
          <a:p>
            <a:r>
              <a:rPr lang="en-US" sz="2000" b="0" dirty="0" err="1">
                <a:latin typeface="Tahoma"/>
                <a:cs typeface="Tahoma"/>
              </a:rPr>
              <a:t>b</a:t>
            </a:r>
            <a:r>
              <a:rPr lang="en-US" sz="2000" b="0" dirty="0" err="1" smtClean="0">
                <a:latin typeface="Tahoma"/>
                <a:cs typeface="Tahoma"/>
              </a:rPr>
              <a:t>_string</a:t>
            </a:r>
            <a:r>
              <a:rPr lang="en-US" sz="2000" b="0" dirty="0" smtClean="0">
                <a:latin typeface="Tahoma"/>
                <a:cs typeface="Tahoma"/>
              </a:rPr>
              <a:t> = ‘hello’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_string</a:t>
            </a:r>
            <a:r>
              <a:rPr lang="en-US" sz="2000" b="0" dirty="0" smtClean="0">
                <a:latin typeface="Tahoma"/>
                <a:cs typeface="Tahoma"/>
              </a:rPr>
              <a:t> + </a:t>
            </a:r>
            <a:r>
              <a:rPr lang="en-US" sz="2000" b="0" dirty="0" err="1" smtClean="0">
                <a:latin typeface="Tahoma"/>
                <a:cs typeface="Tahoma"/>
              </a:rPr>
              <a:t>b_string</a:t>
            </a:r>
            <a:r>
              <a:rPr lang="en-US" sz="2000" b="0" dirty="0" smtClean="0">
                <a:latin typeface="Tahoma"/>
                <a:cs typeface="Tahoma"/>
              </a:rPr>
              <a:t> returns “</a:t>
            </a:r>
            <a:r>
              <a:rPr lang="en-US" sz="2000" b="0" dirty="0" err="1" smtClean="0">
                <a:latin typeface="Tahoma"/>
                <a:cs typeface="Tahoma"/>
              </a:rPr>
              <a:t>twohello</a:t>
            </a:r>
            <a:r>
              <a:rPr lang="en-US" sz="2000" b="0" dirty="0" smtClean="0">
                <a:latin typeface="Tahoma"/>
                <a:cs typeface="Tahoma"/>
              </a:rPr>
              <a:t>”</a:t>
            </a:r>
            <a:endParaRPr lang="en-US" b="0" dirty="0" smtClean="0">
              <a:latin typeface="Tahoma"/>
              <a:cs typeface="Tahoma"/>
            </a:endParaRP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a_string</a:t>
            </a:r>
            <a:r>
              <a:rPr lang="en-US" sz="2000" b="0" dirty="0" smtClean="0">
                <a:latin typeface="Tahoma"/>
                <a:cs typeface="Tahoma"/>
              </a:rPr>
              <a:t>[2] returns “o”</a:t>
            </a:r>
          </a:p>
          <a:p>
            <a:r>
              <a:rPr lang="en-US" sz="2000" b="0" dirty="0" err="1" smtClean="0">
                <a:latin typeface="Tahoma"/>
                <a:cs typeface="Tahoma"/>
              </a:rPr>
              <a:t>b_string</a:t>
            </a:r>
            <a:r>
              <a:rPr lang="en-US" sz="2000" b="0" dirty="0">
                <a:latin typeface="Tahoma"/>
                <a:cs typeface="Tahoma"/>
              </a:rPr>
              <a:t>[</a:t>
            </a:r>
            <a:r>
              <a:rPr lang="en-US" sz="2000" b="0" dirty="0" smtClean="0">
                <a:latin typeface="Tahoma"/>
                <a:cs typeface="Tahoma"/>
              </a:rPr>
              <a:t>2:] returns “</a:t>
            </a:r>
            <a:r>
              <a:rPr lang="en-US" sz="2000" b="0" dirty="0" err="1" smtClean="0">
                <a:latin typeface="Tahoma"/>
                <a:cs typeface="Tahoma"/>
              </a:rPr>
              <a:t>llo</a:t>
            </a:r>
            <a:r>
              <a:rPr lang="en-US" sz="2000" b="0" dirty="0" smtClean="0">
                <a:latin typeface="Tahoma"/>
                <a:cs typeface="Tahoma"/>
              </a:rPr>
              <a:t>” 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len</a:t>
            </a:r>
            <a:r>
              <a:rPr lang="en-US" sz="2000" b="0" dirty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a_string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returns </a:t>
            </a:r>
            <a:r>
              <a:rPr lang="en-US" sz="2000" b="0" dirty="0">
                <a:latin typeface="Tahoma"/>
                <a:cs typeface="Tahoma"/>
              </a:rPr>
              <a:t>the number of </a:t>
            </a:r>
            <a:r>
              <a:rPr lang="en-US" sz="2000" b="0" dirty="0" smtClean="0">
                <a:latin typeface="Tahoma"/>
                <a:cs typeface="Tahoma"/>
              </a:rPr>
              <a:t>characters in </a:t>
            </a:r>
            <a:r>
              <a:rPr lang="en-US" sz="2000" b="0" dirty="0" err="1" smtClean="0">
                <a:latin typeface="Tahoma"/>
                <a:cs typeface="Tahoma"/>
              </a:rPr>
              <a:t>a_string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468816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Strings are immutable sequences </a:t>
            </a:r>
            <a:r>
              <a:rPr lang="en-US" sz="2000" dirty="0">
                <a:latin typeface="Tahoma"/>
                <a:cs typeface="Tahoma"/>
              </a:rPr>
              <a:t>of Unicode characters</a:t>
            </a:r>
            <a:r>
              <a:rPr lang="en-US" sz="2000" dirty="0" smtClean="0">
                <a:latin typeface="Tahoma"/>
                <a:cs typeface="Tahoma"/>
              </a:rPr>
              <a:t>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_string</a:t>
            </a:r>
            <a:r>
              <a:rPr lang="en-US" sz="2000" b="0" dirty="0" smtClean="0">
                <a:latin typeface="Tahoma"/>
                <a:cs typeface="Tahoma"/>
              </a:rPr>
              <a:t> = “two”</a:t>
            </a:r>
          </a:p>
          <a:p>
            <a:r>
              <a:rPr lang="en-US" sz="2000" b="0" dirty="0" err="1">
                <a:latin typeface="Tahoma"/>
                <a:cs typeface="Tahoma"/>
              </a:rPr>
              <a:t>b</a:t>
            </a:r>
            <a:r>
              <a:rPr lang="en-US" sz="2000" b="0" dirty="0" err="1" smtClean="0">
                <a:latin typeface="Tahoma"/>
                <a:cs typeface="Tahoma"/>
              </a:rPr>
              <a:t>_string</a:t>
            </a:r>
            <a:r>
              <a:rPr lang="en-US" sz="2000" b="0" dirty="0" smtClean="0">
                <a:latin typeface="Tahoma"/>
                <a:cs typeface="Tahoma"/>
              </a:rPr>
              <a:t> = ‘hello’</a:t>
            </a:r>
          </a:p>
          <a:p>
            <a:endParaRPr lang="en-US" sz="28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a_string.capitalize</a:t>
            </a:r>
            <a:r>
              <a:rPr lang="en-US" sz="2000" b="0" dirty="0" smtClean="0">
                <a:latin typeface="Tahoma"/>
                <a:cs typeface="Tahoma"/>
              </a:rPr>
              <a:t>() returns “Two”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_string.lowercase</a:t>
            </a:r>
            <a:r>
              <a:rPr lang="en-US" sz="2000" b="0" dirty="0" smtClean="0">
                <a:latin typeface="Tahoma"/>
                <a:cs typeface="Tahoma"/>
              </a:rPr>
              <a:t>() returns “two”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_string.uppercase</a:t>
            </a:r>
            <a:r>
              <a:rPr lang="en-US" sz="2000" b="0" dirty="0" smtClean="0">
                <a:latin typeface="Tahoma"/>
                <a:cs typeface="Tahoma"/>
              </a:rPr>
              <a:t>() returns “TWO” 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b</a:t>
            </a:r>
            <a:r>
              <a:rPr lang="en-US" sz="2000" b="0" dirty="0" err="1" smtClean="0">
                <a:latin typeface="Tahoma"/>
                <a:cs typeface="Tahoma"/>
              </a:rPr>
              <a:t>_string.replace</a:t>
            </a:r>
            <a:r>
              <a:rPr lang="en-US" sz="2000" b="0" dirty="0" smtClean="0">
                <a:latin typeface="Tahoma"/>
                <a:cs typeface="Tahoma"/>
              </a:rPr>
              <a:t>(“o”, “”) returns “hell”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b</a:t>
            </a:r>
            <a:r>
              <a:rPr lang="en-US" sz="2000" b="0" dirty="0" err="1" smtClean="0">
                <a:latin typeface="Tahoma"/>
                <a:cs typeface="Tahoma"/>
              </a:rPr>
              <a:t>_string.split</a:t>
            </a:r>
            <a:r>
              <a:rPr lang="en-US" sz="2000" b="0" dirty="0" smtClean="0">
                <a:latin typeface="Tahoma"/>
                <a:cs typeface="Tahoma"/>
              </a:rPr>
              <a:t>(“e”) returns [ “h”, “</a:t>
            </a:r>
            <a:r>
              <a:rPr lang="en-US" sz="2000" b="0" dirty="0" err="1" smtClean="0">
                <a:latin typeface="Tahoma"/>
                <a:cs typeface="Tahoma"/>
              </a:rPr>
              <a:t>ll</a:t>
            </a:r>
            <a:r>
              <a:rPr lang="en-US" sz="2000" b="0" dirty="0" smtClean="0">
                <a:latin typeface="Tahoma"/>
                <a:cs typeface="Tahoma"/>
              </a:rPr>
              <a:t>” ]</a:t>
            </a: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“hey </a:t>
            </a:r>
            <a:r>
              <a:rPr lang="en-US" sz="2000" b="0" dirty="0" err="1" smtClean="0">
                <a:latin typeface="Tahoma"/>
                <a:cs typeface="Tahoma"/>
              </a:rPr>
              <a:t>you”.split</a:t>
            </a:r>
            <a:r>
              <a:rPr lang="en-US" sz="2000" b="0" dirty="0" smtClean="0">
                <a:latin typeface="Tahoma"/>
                <a:cs typeface="Tahoma"/>
              </a:rPr>
              <a:t>() returns [“hey”, “you” ]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“   hey you     ”</a:t>
            </a:r>
            <a:r>
              <a:rPr lang="en-US" sz="2000" b="0" dirty="0">
                <a:latin typeface="Tahoma"/>
                <a:cs typeface="Tahoma"/>
              </a:rPr>
              <a:t>.</a:t>
            </a:r>
            <a:r>
              <a:rPr lang="en-US" sz="2000" b="0" dirty="0" smtClean="0">
                <a:latin typeface="Tahoma"/>
                <a:cs typeface="Tahoma"/>
              </a:rPr>
              <a:t>strip(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returns “hey you”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9440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Strings are immutable sequences </a:t>
            </a:r>
            <a:r>
              <a:rPr lang="en-US" sz="2000" dirty="0">
                <a:latin typeface="Tahoma"/>
                <a:cs typeface="Tahoma"/>
              </a:rPr>
              <a:t>of Unicode characters</a:t>
            </a:r>
            <a:r>
              <a:rPr lang="en-US" sz="2000" dirty="0" smtClean="0">
                <a:latin typeface="Tahoma"/>
                <a:cs typeface="Tahoma"/>
              </a:rPr>
              <a:t>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We can use strings to format output.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f</a:t>
            </a:r>
            <a:r>
              <a:rPr lang="en-US" sz="2000" b="0" dirty="0" err="1" smtClean="0">
                <a:latin typeface="Tahoma"/>
                <a:cs typeface="Tahoma"/>
              </a:rPr>
              <a:t>irst_name</a:t>
            </a:r>
            <a:r>
              <a:rPr lang="en-US" sz="2000" b="0" dirty="0" smtClean="0">
                <a:latin typeface="Tahoma"/>
                <a:cs typeface="Tahoma"/>
              </a:rPr>
              <a:t> = “Luis”</a:t>
            </a:r>
          </a:p>
          <a:p>
            <a:r>
              <a:rPr lang="en-US" sz="2000" b="0" dirty="0" err="1" smtClean="0">
                <a:latin typeface="Tahoma"/>
                <a:cs typeface="Tahoma"/>
              </a:rPr>
              <a:t>last_name</a:t>
            </a:r>
            <a:r>
              <a:rPr lang="en-US" sz="2000" b="0" dirty="0" smtClean="0">
                <a:latin typeface="Tahoma"/>
                <a:cs typeface="Tahoma"/>
              </a:rPr>
              <a:t> = “Amaral”</a:t>
            </a:r>
          </a:p>
          <a:p>
            <a:r>
              <a:rPr lang="en-US" sz="2000" b="0" dirty="0" smtClean="0">
                <a:latin typeface="Tahoma"/>
                <a:cs typeface="Tahoma"/>
              </a:rPr>
              <a:t>“My name is {0} {1}.\</a:t>
            </a:r>
            <a:r>
              <a:rPr lang="en-US" sz="2000" b="0" dirty="0" err="1" smtClean="0">
                <a:latin typeface="Tahoma"/>
                <a:cs typeface="Tahoma"/>
              </a:rPr>
              <a:t>n”.format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first_name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err="1" smtClean="0">
                <a:latin typeface="Tahoma"/>
                <a:cs typeface="Tahoma"/>
              </a:rPr>
              <a:t>last_name</a:t>
            </a:r>
            <a:r>
              <a:rPr lang="en-US" sz="2000" b="0" dirty="0" smtClean="0">
                <a:latin typeface="Tahoma"/>
                <a:cs typeface="Tahoma"/>
              </a:rPr>
              <a:t> )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>
                <a:latin typeface="Tahoma"/>
                <a:cs typeface="Tahoma"/>
              </a:rPr>
              <a:t>n</a:t>
            </a:r>
            <a:r>
              <a:rPr lang="en-US" sz="2000" b="0" dirty="0" smtClean="0">
                <a:latin typeface="Tahoma"/>
                <a:cs typeface="Tahoma"/>
              </a:rPr>
              <a:t>ame = [ </a:t>
            </a:r>
            <a:r>
              <a:rPr lang="en-US" sz="2000" b="0" dirty="0" err="1" smtClean="0">
                <a:latin typeface="Tahoma"/>
                <a:cs typeface="Tahoma"/>
              </a:rPr>
              <a:t>first_name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err="1" smtClean="0">
                <a:latin typeface="Tahoma"/>
                <a:cs typeface="Tahoma"/>
              </a:rPr>
              <a:t>last_name</a:t>
            </a:r>
            <a:r>
              <a:rPr lang="en-US" sz="2000" b="0" dirty="0" smtClean="0">
                <a:latin typeface="Tahoma"/>
                <a:cs typeface="Tahoma"/>
              </a:rPr>
              <a:t> ]</a:t>
            </a:r>
          </a:p>
          <a:p>
            <a:r>
              <a:rPr lang="en-US" sz="2000" b="0" dirty="0">
                <a:latin typeface="Tahoma"/>
                <a:cs typeface="Tahoma"/>
              </a:rPr>
              <a:t>“My name is {0</a:t>
            </a:r>
            <a:r>
              <a:rPr lang="en-US" sz="2000" b="0" dirty="0" smtClean="0">
                <a:latin typeface="Tahoma"/>
                <a:cs typeface="Tahoma"/>
              </a:rPr>
              <a:t>}[0] {0}[1]</a:t>
            </a:r>
            <a:r>
              <a:rPr lang="en-US" sz="2000" b="0" dirty="0">
                <a:latin typeface="Tahoma"/>
                <a:cs typeface="Tahoma"/>
              </a:rPr>
              <a:t> \n</a:t>
            </a:r>
            <a:r>
              <a:rPr lang="en-US" sz="2000" b="0" dirty="0" smtClean="0">
                <a:latin typeface="Tahoma"/>
                <a:cs typeface="Tahoma"/>
              </a:rPr>
              <a:t>.</a:t>
            </a:r>
            <a:r>
              <a:rPr lang="en-US" sz="2000" b="0" dirty="0">
                <a:latin typeface="Tahoma"/>
                <a:cs typeface="Tahoma"/>
              </a:rPr>
              <a:t>\</a:t>
            </a:r>
            <a:r>
              <a:rPr lang="en-US" sz="2000" b="0" dirty="0" err="1">
                <a:latin typeface="Tahoma"/>
                <a:cs typeface="Tahoma"/>
              </a:rPr>
              <a:t>n”.format</a:t>
            </a:r>
            <a:r>
              <a:rPr lang="en-US" sz="2000" b="0" dirty="0" smtClean="0">
                <a:latin typeface="Tahoma"/>
                <a:cs typeface="Tahoma"/>
              </a:rPr>
              <a:t>( name )</a:t>
            </a:r>
            <a:endParaRPr lang="en-US" sz="2000" b="0" dirty="0">
              <a:latin typeface="Tahoma"/>
              <a:cs typeface="Tahoma"/>
            </a:endParaRP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smtClean="0">
                <a:latin typeface="Tahoma"/>
                <a:cs typeface="Tahoma"/>
              </a:rPr>
              <a:t>“I’m {0:.0f} years old.\</a:t>
            </a:r>
            <a:r>
              <a:rPr lang="en-US" sz="2000" b="0" dirty="0" err="1" smtClean="0">
                <a:latin typeface="Tahoma"/>
                <a:cs typeface="Tahoma"/>
              </a:rPr>
              <a:t>n”.format</a:t>
            </a:r>
            <a:r>
              <a:rPr lang="en-US" sz="2000" b="0" dirty="0" smtClean="0">
                <a:latin typeface="Tahoma"/>
                <a:cs typeface="Tahoma"/>
              </a:rPr>
              <a:t>( 46.7 )</a:t>
            </a:r>
          </a:p>
        </p:txBody>
      </p:sp>
    </p:spTree>
    <p:extLst>
      <p:ext uri="{BB962C8B-B14F-4D97-AF65-F5344CB8AC3E}">
        <p14:creationId xmlns:p14="http://schemas.microsoft.com/office/powerpoint/2010/main" val="123706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control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154793"/>
              </p:ext>
            </p:extLst>
          </p:nvPr>
        </p:nvGraphicFramePr>
        <p:xfrm>
          <a:off x="1341799" y="1307871"/>
          <a:ext cx="6529289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5196"/>
                <a:gridCol w="26440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for</a:t>
                      </a:r>
                      <a:r>
                        <a:rPr lang="en-US" dirty="0" smtClean="0"/>
                        <a:t> 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a_list</a:t>
                      </a:r>
                      <a:r>
                        <a:rPr lang="en-US" baseline="0" dirty="0" smtClean="0"/>
                        <a:t>:</a:t>
                      </a:r>
                    </a:p>
                    <a:p>
                      <a:r>
                        <a:rPr lang="en-US" baseline="0" dirty="0" smtClean="0"/>
                        <a:t>  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comman</a:t>
                      </a:r>
                      <a:r>
                        <a:rPr lang="en-US" baseline="0" dirty="0" smtClean="0"/>
                        <a:t>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Loop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while</a:t>
                      </a:r>
                      <a:r>
                        <a:rPr lang="en-US" dirty="0" smtClean="0"/>
                        <a:t> ( expression</a:t>
                      </a:r>
                      <a:r>
                        <a:rPr lang="en-US" baseline="0" dirty="0" smtClean="0"/>
                        <a:t> is True ):</a:t>
                      </a:r>
                    </a:p>
                    <a:p>
                      <a:r>
                        <a:rPr lang="en-US" dirty="0" smtClean="0"/>
                        <a:t>    commands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Conditional loop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break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Breaks out of </a:t>
                      </a:r>
                      <a:r>
                        <a:rPr lang="en-US" baseline="0" dirty="0" smtClean="0"/>
                        <a:t>lowest enclosing loop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continue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Interrupts </a:t>
                      </a:r>
                      <a:r>
                        <a:rPr lang="en-US" baseline="0" dirty="0" smtClean="0"/>
                        <a:t>lowest enclosing loop and continues with next iteration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pass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Syntax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91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control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180043"/>
              </p:ext>
            </p:extLst>
          </p:nvPr>
        </p:nvGraphicFramePr>
        <p:xfrm>
          <a:off x="1341799" y="1307871"/>
          <a:ext cx="6529289" cy="430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5196"/>
                <a:gridCol w="26440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if</a:t>
                      </a:r>
                      <a:r>
                        <a:rPr lang="en-US" dirty="0" smtClean="0"/>
                        <a:t> expression1</a:t>
                      </a:r>
                      <a:r>
                        <a:rPr lang="en-US" baseline="0" dirty="0" smtClean="0"/>
                        <a:t> is True :</a:t>
                      </a:r>
                    </a:p>
                    <a:p>
                      <a:r>
                        <a:rPr lang="en-US" baseline="0" dirty="0" smtClean="0"/>
                        <a:t>    commands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elif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expression2</a:t>
                      </a:r>
                      <a:r>
                        <a:rPr lang="en-US" baseline="0" dirty="0" smtClean="0"/>
                        <a:t> is True :</a:t>
                      </a:r>
                    </a:p>
                    <a:p>
                      <a:r>
                        <a:rPr lang="en-US" baseline="0" dirty="0" smtClean="0"/>
                        <a:t>    commands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else:</a:t>
                      </a:r>
                    </a:p>
                    <a:p>
                      <a:r>
                        <a:rPr lang="en-US" baseline="0" dirty="0" smtClean="0"/>
                        <a:t>    commands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try:</a:t>
                      </a:r>
                    </a:p>
                    <a:p>
                      <a:r>
                        <a:rPr lang="en-US" dirty="0" smtClean="0"/>
                        <a:t>    commands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except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exception_type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:</a:t>
                      </a:r>
                    </a:p>
                    <a:p>
                      <a:r>
                        <a:rPr lang="en-US" dirty="0" smtClean="0"/>
                        <a:t>    commands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Exception handling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raise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exception_type</a:t>
                      </a:r>
                      <a:r>
                        <a:rPr lang="en-US" dirty="0" smtClean="0"/>
                        <a:t>( </a:t>
                      </a:r>
                      <a:r>
                        <a:rPr lang="en-US" dirty="0" err="1" smtClean="0"/>
                        <a:t>a_string</a:t>
                      </a:r>
                      <a:r>
                        <a:rPr lang="en-US" baseline="0" dirty="0" smtClean="0"/>
                        <a:t>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Exception raising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with</a:t>
                      </a:r>
                      <a:r>
                        <a:rPr lang="en-US" dirty="0" smtClean="0"/>
                        <a:t> command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as</a:t>
                      </a:r>
                      <a:r>
                        <a:rPr lang="en-US" baseline="0" dirty="0" smtClean="0"/>
                        <a:t> object:</a:t>
                      </a:r>
                    </a:p>
                    <a:p>
                      <a:r>
                        <a:rPr lang="en-US" baseline="0" dirty="0" smtClean="0"/>
                        <a:t>    commands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Ensuring execution of </a:t>
                      </a:r>
                      <a:r>
                        <a:rPr lang="en-US" smtClean="0"/>
                        <a:t>paired commands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89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control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621845"/>
              </p:ext>
            </p:extLst>
          </p:nvPr>
        </p:nvGraphicFramePr>
        <p:xfrm>
          <a:off x="515155" y="1307871"/>
          <a:ext cx="7847127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8979"/>
                <a:gridCol w="23481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def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function_name</a:t>
                      </a:r>
                      <a:r>
                        <a:rPr lang="en-US" dirty="0" smtClean="0"/>
                        <a:t>( arguments )</a:t>
                      </a:r>
                      <a:r>
                        <a:rPr lang="en-US" baseline="0" dirty="0" smtClean="0"/>
                        <a:t>:</a:t>
                      </a:r>
                    </a:p>
                    <a:p>
                      <a:r>
                        <a:rPr lang="en-US" baseline="0" dirty="0" smtClean="0"/>
                        <a:t>    ””” String with information on function”””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    commands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   return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something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 </a:t>
                      </a:r>
                    </a:p>
                    <a:p>
                      <a:r>
                        <a:rPr lang="en-US" dirty="0" smtClean="0"/>
                        <a:t>(if something</a:t>
                      </a:r>
                      <a:r>
                        <a:rPr lang="en-US" baseline="0" dirty="0" smtClean="0"/>
                        <a:t> is 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whitespace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return</a:t>
                      </a:r>
                      <a:r>
                        <a:rPr lang="en-US" baseline="0" dirty="0" smtClean="0"/>
                        <a:t> is missing it returns 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None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lambda</a:t>
                      </a:r>
                      <a:r>
                        <a:rPr lang="en-US" dirty="0" smtClean="0"/>
                        <a:t> arguments: expression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new_list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=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[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expression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for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in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a_list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for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in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b_list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                 if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condition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 comprehension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new_list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=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{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expression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for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in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a_list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for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in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b_list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                 if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condition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}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 comprehension</a:t>
                      </a:r>
                    </a:p>
                    <a:p>
                      <a:r>
                        <a:rPr lang="en-US" dirty="0" smtClean="0"/>
                        <a:t>(removes repeats)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00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911082"/>
              </p:ext>
            </p:extLst>
          </p:nvPr>
        </p:nvGraphicFramePr>
        <p:xfrm>
          <a:off x="515155" y="1307871"/>
          <a:ext cx="7847127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667"/>
                <a:gridCol w="1291752"/>
                <a:gridCol w="44447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SyntaxError</a:t>
                      </a:r>
                      <a:endParaRPr lang="en-US" baseline="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Syntax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IndentationError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Syntax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NameError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Access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Calling object that has not been created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AttributeError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 does not exist</a:t>
                      </a:r>
                      <a:r>
                        <a:rPr lang="en-US" baseline="0" dirty="0" smtClean="0"/>
                        <a:t> in object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KeyError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 does not exist</a:t>
                      </a:r>
                      <a:r>
                        <a:rPr lang="en-US" baseline="0" dirty="0" smtClean="0"/>
                        <a:t> in dictionary or set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IndexError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Index does not</a:t>
                      </a:r>
                      <a:r>
                        <a:rPr lang="en-US" baseline="0" dirty="0" smtClean="0"/>
                        <a:t> exist in list or tuple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ZeroDivisionError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Operation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TypeError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Types cannot be operated</a:t>
                      </a:r>
                      <a:r>
                        <a:rPr lang="en-US" baseline="0" dirty="0" smtClean="0"/>
                        <a:t> together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ValueError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cannot be operated upon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79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291837"/>
              </p:ext>
            </p:extLst>
          </p:nvPr>
        </p:nvGraphicFramePr>
        <p:xfrm>
          <a:off x="203667" y="1056556"/>
          <a:ext cx="8697732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697"/>
                <a:gridCol w="3785791"/>
                <a:gridCol w="28992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True, 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and, or, in, not,</a:t>
                      </a:r>
                      <a:r>
                        <a:rPr lang="en-US" baseline="0" dirty="0" smtClean="0"/>
                        <a:t>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Integer, float, fraction, complex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*, +, -, %, //, **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Ordered immutable sequence of values of any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Ordered sequence</a:t>
                      </a:r>
                      <a:r>
                        <a:rPr lang="en-US" baseline="0" dirty="0" smtClean="0"/>
                        <a:t> of values of any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append, index, pop,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Unordered “bag” of</a:t>
                      </a:r>
                      <a:r>
                        <a:rPr lang="en-US" baseline="0" dirty="0" smtClean="0"/>
                        <a:t> unique immutable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add, update, union, intersection,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Dictionary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Unordered “bag” of key-value pairs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update, pop,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Sequences of Unicode</a:t>
                      </a:r>
                      <a:r>
                        <a:rPr lang="en-US" baseline="0" dirty="0" smtClean="0"/>
                        <a:t> characters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Concatenation, removal,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Byte</a:t>
                      </a:r>
                      <a:r>
                        <a:rPr lang="en-US" baseline="0" dirty="0" smtClean="0"/>
                        <a:t> and Byte array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Binary value or array of values (such as a</a:t>
                      </a:r>
                      <a:r>
                        <a:rPr lang="en-US" baseline="0" dirty="0" smtClean="0"/>
                        <a:t> PNG im</a:t>
                      </a:r>
                      <a:r>
                        <a:rPr lang="en-US" dirty="0" smtClean="0"/>
                        <a:t>age file)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1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type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6" y="1034470"/>
            <a:ext cx="88894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Beware: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None</a:t>
            </a:r>
            <a:r>
              <a:rPr lang="en-US" sz="2000" b="0" dirty="0" smtClean="0">
                <a:latin typeface="Tahoma"/>
                <a:cs typeface="Tahoma"/>
              </a:rPr>
              <a:t>,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0</a:t>
            </a:r>
            <a:r>
              <a:rPr lang="en-US" sz="2000" b="0" dirty="0" smtClean="0">
                <a:latin typeface="Tahoma"/>
                <a:cs typeface="Tahoma"/>
              </a:rPr>
              <a:t> from any numerical type, and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empty set/list/string/dictionary</a:t>
            </a:r>
            <a:r>
              <a:rPr lang="en-US" sz="2000" b="0" dirty="0" smtClean="0">
                <a:latin typeface="Tahoma"/>
                <a:cs typeface="Tahoma"/>
              </a:rPr>
              <a:t> all default to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False</a:t>
            </a:r>
            <a:r>
              <a:rPr lang="en-US" sz="2000" b="0" dirty="0" smtClean="0">
                <a:latin typeface="Tahoma"/>
                <a:cs typeface="Tahoma"/>
              </a:rPr>
              <a:t>.</a:t>
            </a: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dirty="0">
                <a:latin typeface="Tahoma"/>
                <a:cs typeface="Tahoma"/>
              </a:rPr>
              <a:t>Beware:</a:t>
            </a:r>
            <a:r>
              <a:rPr lang="en-US" sz="2000" b="0" dirty="0">
                <a:latin typeface="Tahoma"/>
                <a:cs typeface="Tahoma"/>
              </a:rPr>
              <a:t> 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Not</a:t>
            </a:r>
            <a:r>
              <a:rPr lang="en-US" sz="2000" b="0" dirty="0">
                <a:latin typeface="Tahoma"/>
                <a:cs typeface="Tahoma"/>
              </a:rPr>
              <a:t> has </a:t>
            </a:r>
            <a:r>
              <a:rPr lang="en-US" sz="2000" b="0" dirty="0" smtClean="0">
                <a:latin typeface="Tahoma"/>
                <a:cs typeface="Tahoma"/>
              </a:rPr>
              <a:t>higher </a:t>
            </a:r>
            <a:r>
              <a:rPr lang="en-US" sz="2000" b="0" dirty="0">
                <a:latin typeface="Tahoma"/>
                <a:cs typeface="Tahoma"/>
              </a:rPr>
              <a:t>priority than </a:t>
            </a:r>
            <a:r>
              <a:rPr lang="en-US" sz="2000" b="0" dirty="0">
                <a:solidFill>
                  <a:srgbClr val="0000FF"/>
                </a:solidFill>
                <a:latin typeface="Tahoma"/>
                <a:cs typeface="Tahoma"/>
              </a:rPr>
              <a:t>and</a:t>
            </a:r>
            <a:r>
              <a:rPr lang="en-US" sz="2000" b="0" dirty="0">
                <a:latin typeface="Tahoma"/>
                <a:cs typeface="Tahoma"/>
              </a:rPr>
              <a:t> and </a:t>
            </a:r>
            <a:r>
              <a:rPr lang="en-US" sz="2000" b="0" dirty="0" smtClean="0">
                <a:solidFill>
                  <a:srgbClr val="0000FF"/>
                </a:solidFill>
                <a:latin typeface="Tahoma"/>
                <a:cs typeface="Tahoma"/>
              </a:rPr>
              <a:t>or </a:t>
            </a:r>
            <a:r>
              <a:rPr lang="en-US" sz="2000" b="0" dirty="0" smtClean="0">
                <a:latin typeface="Tahoma"/>
                <a:cs typeface="Tahoma"/>
              </a:rPr>
              <a:t>(i.e., it is performed first).</a:t>
            </a:r>
            <a:endParaRPr lang="en-US" sz="2000" b="0" dirty="0">
              <a:latin typeface="Tahoma"/>
              <a:cs typeface="Tahoma"/>
            </a:endParaRPr>
          </a:p>
          <a:p>
            <a:endParaRPr lang="en-US" sz="2000" b="0" dirty="0">
              <a:latin typeface="Tahoma"/>
              <a:cs typeface="Tahoma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325820"/>
              </p:ext>
            </p:extLst>
          </p:nvPr>
        </p:nvGraphicFramePr>
        <p:xfrm>
          <a:off x="4996854" y="2629741"/>
          <a:ext cx="2956650" cy="11125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85550"/>
                <a:gridCol w="985550"/>
                <a:gridCol w="98555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or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False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True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False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True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971048"/>
              </p:ext>
            </p:extLst>
          </p:nvPr>
        </p:nvGraphicFramePr>
        <p:xfrm>
          <a:off x="769239" y="3995217"/>
          <a:ext cx="2956650" cy="741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85550"/>
                <a:gridCol w="985550"/>
                <a:gridCol w="98555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not</a:t>
                      </a:r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False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True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False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709783"/>
              </p:ext>
            </p:extLst>
          </p:nvPr>
        </p:nvGraphicFramePr>
        <p:xfrm>
          <a:off x="4996854" y="3995217"/>
          <a:ext cx="2956650" cy="741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85550"/>
                <a:gridCol w="985550"/>
                <a:gridCol w="98555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in</a:t>
                      </a:r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[a, b]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False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805346"/>
              </p:ext>
            </p:extLst>
          </p:nvPr>
        </p:nvGraphicFramePr>
        <p:xfrm>
          <a:off x="167726" y="5023093"/>
          <a:ext cx="8685753" cy="111236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868933"/>
                <a:gridCol w="1533484"/>
                <a:gridCol w="1485564"/>
                <a:gridCol w="1200632"/>
                <a:gridCol w="1298570"/>
                <a:gridCol w="1298570"/>
              </a:tblGrid>
              <a:tr h="56734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Comparison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Smaller than</a:t>
                      </a:r>
                      <a:endParaRPr lang="en-US" b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Smaller than or equal</a:t>
                      </a:r>
                      <a:endParaRPr lang="en-US" b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Equal</a:t>
                      </a:r>
                      <a:endParaRPr lang="en-US" b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Not equal</a:t>
                      </a:r>
                      <a:endParaRPr lang="en-US" b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Object identity</a:t>
                      </a:r>
                      <a:endParaRPr lang="en-US" b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7228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Syntax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&lt;=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==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!=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340690"/>
              </p:ext>
            </p:extLst>
          </p:nvPr>
        </p:nvGraphicFramePr>
        <p:xfrm>
          <a:off x="769239" y="2665686"/>
          <a:ext cx="2956650" cy="11125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85550"/>
                <a:gridCol w="985550"/>
                <a:gridCol w="98555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and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False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True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False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True</a:t>
                      </a:r>
                      <a:endParaRPr lang="en-US" b="1" dirty="0"/>
                    </a:p>
                  </a:txBody>
                  <a:tcPr>
                    <a:solidFill>
                      <a:srgbClr val="DD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744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type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1198166"/>
            <a:ext cx="8661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Beware:</a:t>
            </a:r>
            <a:r>
              <a:rPr lang="en-US" sz="2000" b="0" dirty="0" smtClean="0">
                <a:latin typeface="Tahoma"/>
                <a:cs typeface="Tahoma"/>
              </a:rPr>
              <a:t> Operations </a:t>
            </a:r>
            <a:r>
              <a:rPr lang="en-US" sz="2000" b="0" dirty="0">
                <a:latin typeface="Tahoma"/>
                <a:cs typeface="Tahoma"/>
              </a:rPr>
              <a:t>with mixed types convert to </a:t>
            </a:r>
            <a:r>
              <a:rPr lang="en-US" sz="2000" b="0" dirty="0" smtClean="0">
                <a:latin typeface="Tahoma"/>
                <a:cs typeface="Tahoma"/>
              </a:rPr>
              <a:t>a more “complex” type.</a:t>
            </a:r>
            <a:endParaRPr lang="en-US" sz="2000" b="0" dirty="0">
              <a:latin typeface="Tahoma"/>
              <a:cs typeface="Tahom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82844" y="2030992"/>
            <a:ext cx="3450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dirty="0">
                <a:latin typeface="Tahoma"/>
                <a:cs typeface="Tahoma"/>
              </a:rPr>
              <a:t>	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629916"/>
              </p:ext>
            </p:extLst>
          </p:nvPr>
        </p:nvGraphicFramePr>
        <p:xfrm>
          <a:off x="431292" y="1902151"/>
          <a:ext cx="494788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3205"/>
                <a:gridCol w="20246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Syntax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dirty="0" smtClean="0"/>
                        <a:t>subtract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Multiply &amp; divide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  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Integer division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Integer</a:t>
                      </a:r>
                      <a:r>
                        <a:rPr lang="en-US" baseline="0" dirty="0" smtClean="0"/>
                        <a:t> division remainder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Raise to power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Make integer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Make float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float()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Make complex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complex(a, b)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Make fraction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Fraction(a, b)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423503"/>
              </p:ext>
            </p:extLst>
          </p:nvPr>
        </p:nvGraphicFramePr>
        <p:xfrm>
          <a:off x="5716627" y="1902151"/>
          <a:ext cx="311289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89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cs typeface="Tahoma"/>
                        </a:rPr>
                        <a:t>Order of operations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cs typeface="Tahoma"/>
                        </a:rPr>
                        <a:t>() 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cs typeface="Tahoma"/>
                        </a:rPr>
                        <a:t>** 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b="0" dirty="0" smtClean="0">
                          <a:latin typeface="+mn-lt"/>
                          <a:cs typeface="Tahoma"/>
                        </a:rPr>
                        <a:t>* and /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cs typeface="Tahoma"/>
                        </a:rPr>
                        <a:t>//  	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cs typeface="Tahoma"/>
                        </a:rPr>
                        <a:t>% 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  <a:cs typeface="Tahoma"/>
                        </a:rPr>
                        <a:t>+ and -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0159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Tuples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1198166"/>
            <a:ext cx="8661790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Tuples are immutable ordered sequences of data accessible by index.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_tuple</a:t>
            </a:r>
            <a:r>
              <a:rPr lang="en-US" sz="2000" b="0" dirty="0" smtClean="0">
                <a:latin typeface="Tahoma"/>
                <a:cs typeface="Tahoma"/>
              </a:rPr>
              <a:t> = ( 1, 5, “hello!”, True )  </a:t>
            </a:r>
            <a:r>
              <a:rPr lang="en-US" sz="2000" b="0" dirty="0" smtClean="0">
                <a:latin typeface="Tahoma"/>
                <a:cs typeface="Tahoma"/>
                <a:sym typeface="Wingdings"/>
              </a:rPr>
              <a:t> </a:t>
            </a:r>
            <a:r>
              <a:rPr lang="en-US" sz="2000" b="0" dirty="0" smtClean="0">
                <a:solidFill>
                  <a:srgbClr val="800000"/>
                </a:solidFill>
                <a:latin typeface="Tahoma"/>
                <a:cs typeface="Tahoma"/>
                <a:sym typeface="Wingdings"/>
              </a:rPr>
              <a:t>Cannot be changed after it is created!!</a:t>
            </a:r>
            <a:endParaRPr lang="en-US" sz="2000" b="0" dirty="0" smtClean="0">
              <a:solidFill>
                <a:srgbClr val="800000"/>
              </a:solidFill>
              <a:latin typeface="Tahoma"/>
              <a:cs typeface="Tahoma"/>
            </a:endParaRPr>
          </a:p>
          <a:p>
            <a:endParaRPr lang="en-US" sz="2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_tuple</a:t>
            </a:r>
            <a:r>
              <a:rPr lang="en-US" sz="2000" b="0" dirty="0" smtClean="0">
                <a:latin typeface="Tahoma"/>
                <a:cs typeface="Tahoma"/>
              </a:rPr>
              <a:t>[2] returns 5</a:t>
            </a:r>
          </a:p>
          <a:p>
            <a:endParaRPr lang="en-US" sz="14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a_tuple</a:t>
            </a:r>
            <a:r>
              <a:rPr lang="en-US" sz="2000" b="0" dirty="0" smtClean="0">
                <a:latin typeface="Tahoma"/>
                <a:cs typeface="Tahoma"/>
              </a:rPr>
              <a:t>[1:</a:t>
            </a:r>
            <a:r>
              <a:rPr lang="en-US" sz="2000" b="0" dirty="0">
                <a:latin typeface="Tahoma"/>
                <a:cs typeface="Tahoma"/>
              </a:rPr>
              <a:t>3</a:t>
            </a:r>
            <a:r>
              <a:rPr lang="en-US" sz="2000" b="0" dirty="0" smtClean="0">
                <a:latin typeface="Tahoma"/>
                <a:cs typeface="Tahoma"/>
              </a:rPr>
              <a:t>] returns ( 5, “hello!” )</a:t>
            </a:r>
          </a:p>
          <a:p>
            <a:endParaRPr lang="en-US" sz="14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a_tuple</a:t>
            </a:r>
            <a:r>
              <a:rPr lang="en-US" sz="2000" b="0" dirty="0" smtClean="0">
                <a:latin typeface="Tahoma"/>
                <a:cs typeface="Tahoma"/>
              </a:rPr>
              <a:t>[:2] returns ( 1</a:t>
            </a:r>
            <a:r>
              <a:rPr lang="en-US" sz="2000" b="0" dirty="0">
                <a:latin typeface="Tahoma"/>
                <a:cs typeface="Tahoma"/>
              </a:rPr>
              <a:t>, </a:t>
            </a:r>
            <a:r>
              <a:rPr lang="en-US" sz="2000" b="0" dirty="0" smtClean="0">
                <a:latin typeface="Tahoma"/>
                <a:cs typeface="Tahoma"/>
              </a:rPr>
              <a:t>5 )</a:t>
            </a:r>
          </a:p>
          <a:p>
            <a:endParaRPr lang="en-US" sz="14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a_tuple</a:t>
            </a:r>
            <a:r>
              <a:rPr lang="en-US" sz="2000" b="0" dirty="0" smtClean="0">
                <a:latin typeface="Tahoma"/>
                <a:cs typeface="Tahoma"/>
              </a:rPr>
              <a:t>[-1] returns True</a:t>
            </a:r>
          </a:p>
          <a:p>
            <a:endParaRPr lang="en-US" sz="14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a_tuple</a:t>
            </a:r>
            <a:r>
              <a:rPr lang="en-US" sz="2000" b="0" dirty="0" smtClean="0">
                <a:latin typeface="Tahoma"/>
                <a:cs typeface="Tahoma"/>
              </a:rPr>
              <a:t>[2:] returns ( “</a:t>
            </a:r>
            <a:r>
              <a:rPr lang="en-US" sz="2000" b="0" dirty="0">
                <a:latin typeface="Tahoma"/>
                <a:cs typeface="Tahoma"/>
              </a:rPr>
              <a:t>hello!”, </a:t>
            </a:r>
            <a:r>
              <a:rPr lang="en-US" sz="2000" b="0" dirty="0" smtClean="0">
                <a:latin typeface="Tahoma"/>
                <a:cs typeface="Tahoma"/>
              </a:rPr>
              <a:t>True )</a:t>
            </a:r>
          </a:p>
          <a:p>
            <a:endParaRPr lang="en-US" sz="12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_tuple</a:t>
            </a:r>
            <a:r>
              <a:rPr lang="en-US" sz="2000" b="0" dirty="0" smtClean="0">
                <a:latin typeface="Tahoma"/>
                <a:cs typeface="Tahoma"/>
              </a:rPr>
              <a:t>[</a:t>
            </a:r>
            <a:r>
              <a:rPr lang="en-US" sz="2000" b="0" dirty="0">
                <a:latin typeface="Tahoma"/>
                <a:cs typeface="Tahoma"/>
              </a:rPr>
              <a:t>::-1] returns reverted order </a:t>
            </a:r>
            <a:r>
              <a:rPr lang="en-US" sz="2000" b="0" dirty="0" smtClean="0">
                <a:latin typeface="Tahoma"/>
                <a:cs typeface="Tahoma"/>
              </a:rPr>
              <a:t>tuple </a:t>
            </a:r>
          </a:p>
          <a:p>
            <a:endParaRPr lang="en-US" sz="12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len</a:t>
            </a:r>
            <a:r>
              <a:rPr lang="en-US" sz="2000" b="0" dirty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a_tuple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returns the </a:t>
            </a:r>
            <a:r>
              <a:rPr lang="en-US" sz="2000" b="0" dirty="0">
                <a:latin typeface="Tahoma"/>
                <a:cs typeface="Tahoma"/>
              </a:rPr>
              <a:t>number of indices in </a:t>
            </a:r>
            <a:r>
              <a:rPr lang="en-US" sz="2000" b="0" dirty="0" err="1" smtClean="0">
                <a:latin typeface="Tahoma"/>
                <a:cs typeface="Tahoma"/>
              </a:rPr>
              <a:t>a_tuple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74756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1056992"/>
            <a:ext cx="86617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Lists are mutable ordered sequences of data accessible by index.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_list</a:t>
            </a:r>
            <a:r>
              <a:rPr lang="en-US" sz="2000" b="0" dirty="0" smtClean="0">
                <a:latin typeface="Tahoma"/>
                <a:cs typeface="Tahoma"/>
              </a:rPr>
              <a:t> = [ 1, “1”, Fraction</a:t>
            </a:r>
            <a:r>
              <a:rPr lang="en-US" sz="2000" b="0" dirty="0">
                <a:latin typeface="Tahoma"/>
                <a:cs typeface="Tahoma"/>
              </a:rPr>
              <a:t>(1, 3</a:t>
            </a:r>
            <a:r>
              <a:rPr lang="en-US" sz="2000" b="0" dirty="0" smtClean="0">
                <a:latin typeface="Tahoma"/>
                <a:cs typeface="Tahoma"/>
              </a:rPr>
              <a:t>), </a:t>
            </a:r>
            <a:r>
              <a:rPr lang="en-US" sz="2000" b="0" dirty="0">
                <a:latin typeface="Tahoma"/>
                <a:cs typeface="Tahoma"/>
              </a:rPr>
              <a:t>( 1, 5, “hello!”, True )</a:t>
            </a:r>
            <a:r>
              <a:rPr lang="en-US" sz="2000" b="0" dirty="0" smtClean="0">
                <a:latin typeface="Tahoma"/>
                <a:cs typeface="Tahoma"/>
              </a:rPr>
              <a:t> ] </a:t>
            </a:r>
          </a:p>
          <a:p>
            <a:endParaRPr lang="en-US" sz="2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a_list</a:t>
            </a:r>
            <a:r>
              <a:rPr lang="en-US" sz="2000" b="0" dirty="0" smtClean="0">
                <a:latin typeface="Tahoma"/>
                <a:cs typeface="Tahoma"/>
              </a:rPr>
              <a:t>[</a:t>
            </a:r>
            <a:r>
              <a:rPr lang="en-US" sz="2000" b="0" dirty="0">
                <a:latin typeface="Tahoma"/>
                <a:cs typeface="Tahoma"/>
              </a:rPr>
              <a:t>2] </a:t>
            </a:r>
            <a:r>
              <a:rPr lang="en-US" sz="2000" b="0" dirty="0" smtClean="0">
                <a:latin typeface="Tahoma"/>
                <a:cs typeface="Tahoma"/>
              </a:rPr>
              <a:t>returns Fraction</a:t>
            </a:r>
            <a:r>
              <a:rPr lang="en-US" sz="2000" b="0" dirty="0">
                <a:latin typeface="Tahoma"/>
                <a:cs typeface="Tahoma"/>
              </a:rPr>
              <a:t>(1, 3</a:t>
            </a:r>
            <a:r>
              <a:rPr lang="en-US" sz="2000" b="0" dirty="0" smtClean="0">
                <a:latin typeface="Tahoma"/>
                <a:cs typeface="Tahoma"/>
              </a:rPr>
              <a:t>)</a:t>
            </a:r>
          </a:p>
          <a:p>
            <a:endParaRPr lang="en-US" sz="12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a_list</a:t>
            </a:r>
            <a:r>
              <a:rPr lang="en-US" sz="2000" b="0" dirty="0" smtClean="0">
                <a:latin typeface="Tahoma"/>
                <a:cs typeface="Tahoma"/>
              </a:rPr>
              <a:t>[</a:t>
            </a:r>
            <a:r>
              <a:rPr lang="en-US" sz="2000" b="0" dirty="0">
                <a:latin typeface="Tahoma"/>
                <a:cs typeface="Tahoma"/>
              </a:rPr>
              <a:t>1:3] </a:t>
            </a:r>
            <a:r>
              <a:rPr lang="en-US" sz="2000" b="0" dirty="0" smtClean="0">
                <a:latin typeface="Tahoma"/>
                <a:cs typeface="Tahoma"/>
              </a:rPr>
              <a:t>returns [1, Fraction</a:t>
            </a:r>
            <a:r>
              <a:rPr lang="en-US" sz="2000" b="0" dirty="0">
                <a:latin typeface="Tahoma"/>
                <a:cs typeface="Tahoma"/>
              </a:rPr>
              <a:t>(1, 3)</a:t>
            </a:r>
            <a:r>
              <a:rPr lang="en-US" sz="2000" b="0" dirty="0" smtClean="0">
                <a:latin typeface="Tahoma"/>
                <a:cs typeface="Tahoma"/>
              </a:rPr>
              <a:t> ] </a:t>
            </a:r>
          </a:p>
          <a:p>
            <a:endParaRPr lang="en-US" sz="12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a_list</a:t>
            </a:r>
            <a:r>
              <a:rPr lang="en-US" sz="2000" b="0" dirty="0" smtClean="0">
                <a:latin typeface="Tahoma"/>
                <a:cs typeface="Tahoma"/>
              </a:rPr>
              <a:t>[</a:t>
            </a:r>
            <a:r>
              <a:rPr lang="en-US" sz="2000" b="0" dirty="0">
                <a:latin typeface="Tahoma"/>
                <a:cs typeface="Tahoma"/>
              </a:rPr>
              <a:t>:2] </a:t>
            </a:r>
            <a:r>
              <a:rPr lang="en-US" sz="2000" b="0" dirty="0" smtClean="0">
                <a:latin typeface="Tahoma"/>
                <a:cs typeface="Tahoma"/>
              </a:rPr>
              <a:t>returns </a:t>
            </a:r>
            <a:r>
              <a:rPr lang="en-US" sz="2000" b="0" dirty="0">
                <a:latin typeface="Tahoma"/>
                <a:cs typeface="Tahoma"/>
              </a:rPr>
              <a:t>[ 1, “1</a:t>
            </a:r>
            <a:r>
              <a:rPr lang="en-US" sz="2000" b="0" dirty="0" smtClean="0">
                <a:latin typeface="Tahoma"/>
                <a:cs typeface="Tahoma"/>
              </a:rPr>
              <a:t>” ]</a:t>
            </a:r>
          </a:p>
          <a:p>
            <a:endParaRPr lang="en-US" sz="12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[-1] </a:t>
            </a:r>
            <a:r>
              <a:rPr lang="en-US" sz="2000" b="0" dirty="0" smtClean="0">
                <a:latin typeface="Tahoma"/>
                <a:cs typeface="Tahoma"/>
              </a:rPr>
              <a:t>returns [ </a:t>
            </a:r>
            <a:r>
              <a:rPr lang="en-US" sz="2000" b="0" dirty="0">
                <a:latin typeface="Tahoma"/>
                <a:cs typeface="Tahoma"/>
              </a:rPr>
              <a:t>1, 5, “hello!”, True </a:t>
            </a:r>
            <a:r>
              <a:rPr lang="en-US" sz="2000" b="0" dirty="0" smtClean="0">
                <a:latin typeface="Tahoma"/>
                <a:cs typeface="Tahoma"/>
              </a:rPr>
              <a:t>] </a:t>
            </a:r>
          </a:p>
          <a:p>
            <a:endParaRPr lang="en-US" sz="12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a_list</a:t>
            </a:r>
            <a:r>
              <a:rPr lang="en-US" sz="2000" b="0" dirty="0" smtClean="0">
                <a:latin typeface="Tahoma"/>
                <a:cs typeface="Tahoma"/>
              </a:rPr>
              <a:t>[</a:t>
            </a:r>
            <a:r>
              <a:rPr lang="en-US" sz="2000" b="0" dirty="0">
                <a:latin typeface="Tahoma"/>
                <a:cs typeface="Tahoma"/>
              </a:rPr>
              <a:t>2:] </a:t>
            </a:r>
            <a:r>
              <a:rPr lang="en-US" sz="2000" b="0" dirty="0" smtClean="0">
                <a:latin typeface="Tahoma"/>
                <a:cs typeface="Tahoma"/>
              </a:rPr>
              <a:t>returns [ Fraction</a:t>
            </a:r>
            <a:r>
              <a:rPr lang="en-US" sz="2000" b="0" dirty="0">
                <a:latin typeface="Tahoma"/>
                <a:cs typeface="Tahoma"/>
              </a:rPr>
              <a:t>(1, 3), ( 1, 5, “hello!”, True </a:t>
            </a:r>
            <a:r>
              <a:rPr lang="en-US" sz="2000" b="0" dirty="0" smtClean="0">
                <a:latin typeface="Tahoma"/>
                <a:cs typeface="Tahoma"/>
              </a:rPr>
              <a:t>)</a:t>
            </a:r>
            <a:r>
              <a:rPr lang="en-US" sz="2000" b="0" dirty="0">
                <a:latin typeface="Tahoma"/>
                <a:cs typeface="Tahoma"/>
              </a:rPr>
              <a:t> </a:t>
            </a:r>
            <a:r>
              <a:rPr lang="en-US" sz="2000" b="0" dirty="0" smtClean="0">
                <a:latin typeface="Tahoma"/>
                <a:cs typeface="Tahoma"/>
              </a:rPr>
              <a:t>]</a:t>
            </a:r>
            <a:endParaRPr lang="en-US" sz="2000" b="0" dirty="0">
              <a:latin typeface="Tahoma"/>
              <a:cs typeface="Tahoma"/>
            </a:endParaRPr>
          </a:p>
          <a:p>
            <a:endParaRPr lang="en-US" sz="12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_list</a:t>
            </a:r>
            <a:r>
              <a:rPr lang="en-US" sz="2000" b="0" dirty="0" smtClean="0">
                <a:latin typeface="Tahoma"/>
                <a:cs typeface="Tahoma"/>
              </a:rPr>
              <a:t>[::-1] returns reverted order list </a:t>
            </a:r>
          </a:p>
          <a:p>
            <a:endParaRPr lang="en-US" sz="12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len</a:t>
            </a:r>
            <a:r>
              <a:rPr lang="en-US" sz="2000" b="0" dirty="0">
                <a:latin typeface="Tahoma"/>
                <a:cs typeface="Tahoma"/>
              </a:rPr>
              <a:t>( </a:t>
            </a:r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 ) </a:t>
            </a:r>
            <a:r>
              <a:rPr lang="en-US" sz="2000" b="0" dirty="0" smtClean="0">
                <a:latin typeface="Tahoma"/>
                <a:cs typeface="Tahoma"/>
              </a:rPr>
              <a:t>returns </a:t>
            </a:r>
            <a:r>
              <a:rPr lang="en-US" sz="2000" b="0" dirty="0">
                <a:latin typeface="Tahoma"/>
                <a:cs typeface="Tahoma"/>
              </a:rPr>
              <a:t>the number of indices in </a:t>
            </a:r>
            <a:r>
              <a:rPr lang="en-US" sz="2000" b="0" dirty="0" err="1" smtClean="0">
                <a:latin typeface="Tahoma"/>
                <a:cs typeface="Tahoma"/>
              </a:rPr>
              <a:t>a_list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02131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6" y="1056992"/>
            <a:ext cx="897627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Lists are mutable ordered sequences of data accessible by index.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_list</a:t>
            </a:r>
            <a:r>
              <a:rPr lang="en-US" sz="2000" b="0" dirty="0" smtClean="0">
                <a:latin typeface="Tahoma"/>
                <a:cs typeface="Tahoma"/>
              </a:rPr>
              <a:t> = [ 1, “1”, Fraction</a:t>
            </a:r>
            <a:r>
              <a:rPr lang="en-US" sz="2000" b="0" dirty="0">
                <a:latin typeface="Tahoma"/>
                <a:cs typeface="Tahoma"/>
              </a:rPr>
              <a:t>(1, 3</a:t>
            </a:r>
            <a:r>
              <a:rPr lang="en-US" sz="2000" b="0" dirty="0" smtClean="0">
                <a:latin typeface="Tahoma"/>
                <a:cs typeface="Tahoma"/>
              </a:rPr>
              <a:t>), </a:t>
            </a:r>
            <a:r>
              <a:rPr lang="en-US" sz="2000" b="0" dirty="0">
                <a:latin typeface="Tahoma"/>
                <a:cs typeface="Tahoma"/>
              </a:rPr>
              <a:t>( 1, 5, “hello!”, True )</a:t>
            </a:r>
            <a:r>
              <a:rPr lang="en-US" sz="2000" b="0" dirty="0" smtClean="0">
                <a:latin typeface="Tahoma"/>
                <a:cs typeface="Tahoma"/>
              </a:rPr>
              <a:t> ] </a:t>
            </a:r>
          </a:p>
          <a:p>
            <a:endParaRPr lang="en-US" sz="2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a_list.append</a:t>
            </a:r>
            <a:r>
              <a:rPr lang="en-US" sz="2000" b="0" dirty="0" smtClean="0">
                <a:latin typeface="Tahoma"/>
                <a:cs typeface="Tahoma"/>
              </a:rPr>
              <a:t>(“</a:t>
            </a:r>
            <a:r>
              <a:rPr lang="en-US" sz="2000" b="0" dirty="0">
                <a:latin typeface="Tahoma"/>
                <a:cs typeface="Tahoma"/>
              </a:rPr>
              <a:t>3</a:t>
            </a:r>
            <a:r>
              <a:rPr lang="en-US" sz="2000" b="0" dirty="0" smtClean="0">
                <a:latin typeface="Tahoma"/>
                <a:cs typeface="Tahoma"/>
              </a:rPr>
              <a:t>”) returns None</a:t>
            </a:r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 </a:t>
            </a:r>
            <a:r>
              <a:rPr lang="en-US" sz="2000" b="0" dirty="0" smtClean="0">
                <a:latin typeface="Tahoma"/>
                <a:cs typeface="Tahoma"/>
              </a:rPr>
              <a:t>now returns [ </a:t>
            </a:r>
            <a:r>
              <a:rPr lang="en-US" sz="2000" b="0" dirty="0">
                <a:latin typeface="Tahoma"/>
                <a:cs typeface="Tahoma"/>
              </a:rPr>
              <a:t>1, “1”, </a:t>
            </a:r>
            <a:r>
              <a:rPr lang="en-US" sz="2000" b="0" dirty="0" smtClean="0">
                <a:latin typeface="Tahoma"/>
                <a:cs typeface="Tahoma"/>
              </a:rPr>
              <a:t>Fraction</a:t>
            </a:r>
            <a:r>
              <a:rPr lang="en-US" sz="2000" b="0" dirty="0">
                <a:latin typeface="Tahoma"/>
                <a:cs typeface="Tahoma"/>
              </a:rPr>
              <a:t>(1, 3), ( 1, 5, “hello!”, True ), “3” ]</a:t>
            </a:r>
          </a:p>
          <a:p>
            <a:endParaRPr lang="en-US" sz="12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a_list.remove</a:t>
            </a:r>
            <a:r>
              <a:rPr lang="en-US" sz="2000" b="0" dirty="0" smtClean="0">
                <a:latin typeface="Tahoma"/>
                <a:cs typeface="Tahoma"/>
              </a:rPr>
              <a:t>(1) </a:t>
            </a:r>
            <a:r>
              <a:rPr lang="en-US" sz="2000" b="0" dirty="0">
                <a:latin typeface="Tahoma"/>
                <a:cs typeface="Tahoma"/>
              </a:rPr>
              <a:t>returns </a:t>
            </a:r>
            <a:r>
              <a:rPr lang="en-US" sz="2000" b="0" dirty="0" smtClean="0">
                <a:latin typeface="Tahoma"/>
                <a:cs typeface="Tahoma"/>
              </a:rPr>
              <a:t>None</a:t>
            </a:r>
          </a:p>
          <a:p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 </a:t>
            </a:r>
            <a:r>
              <a:rPr lang="en-US" sz="2000" b="0" dirty="0" smtClean="0">
                <a:latin typeface="Tahoma"/>
                <a:cs typeface="Tahoma"/>
              </a:rPr>
              <a:t>now returns [ </a:t>
            </a:r>
            <a:r>
              <a:rPr lang="en-US" sz="2000" b="0" dirty="0">
                <a:latin typeface="Tahoma"/>
                <a:cs typeface="Tahoma"/>
              </a:rPr>
              <a:t>“1”, </a:t>
            </a:r>
            <a:r>
              <a:rPr lang="en-US" sz="2000" b="0" dirty="0" smtClean="0">
                <a:latin typeface="Tahoma"/>
                <a:cs typeface="Tahoma"/>
              </a:rPr>
              <a:t>Fraction</a:t>
            </a:r>
            <a:r>
              <a:rPr lang="en-US" sz="2000" b="0" dirty="0">
                <a:latin typeface="Tahoma"/>
                <a:cs typeface="Tahoma"/>
              </a:rPr>
              <a:t>(1, 3), ( 1, 5, “hello!”, </a:t>
            </a:r>
            <a:r>
              <a:rPr lang="en-US" sz="2000" b="0" dirty="0" smtClean="0">
                <a:latin typeface="Tahoma"/>
                <a:cs typeface="Tahoma"/>
              </a:rPr>
              <a:t>True ), “3” ]</a:t>
            </a:r>
          </a:p>
          <a:p>
            <a:r>
              <a:rPr lang="en-US" sz="2000" b="0" dirty="0" smtClean="0">
                <a:latin typeface="Tahoma"/>
                <a:cs typeface="Tahoma"/>
              </a:rPr>
              <a:t> </a:t>
            </a:r>
            <a:endParaRPr lang="en-US" sz="8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a_list.pop</a:t>
            </a:r>
            <a:r>
              <a:rPr lang="en-US" sz="2000" b="0" dirty="0">
                <a:latin typeface="Tahoma"/>
                <a:cs typeface="Tahoma"/>
              </a:rPr>
              <a:t>() returns “3”</a:t>
            </a:r>
          </a:p>
          <a:p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 now returns </a:t>
            </a:r>
            <a:r>
              <a:rPr lang="en-US" sz="2000" b="0" dirty="0" smtClean="0">
                <a:latin typeface="Tahoma"/>
                <a:cs typeface="Tahoma"/>
              </a:rPr>
              <a:t>[ </a:t>
            </a:r>
            <a:r>
              <a:rPr lang="en-US" sz="2000" b="0" dirty="0">
                <a:latin typeface="Tahoma"/>
                <a:cs typeface="Tahoma"/>
              </a:rPr>
              <a:t>“1”, </a:t>
            </a:r>
            <a:r>
              <a:rPr lang="en-US" sz="2000" b="0" dirty="0" smtClean="0">
                <a:latin typeface="Tahoma"/>
                <a:cs typeface="Tahoma"/>
              </a:rPr>
              <a:t>Fraction</a:t>
            </a:r>
            <a:r>
              <a:rPr lang="en-US" sz="2000" b="0" dirty="0">
                <a:latin typeface="Tahoma"/>
                <a:cs typeface="Tahoma"/>
              </a:rPr>
              <a:t>(1, 3), ( 1, 5, “hello!”, True ) </a:t>
            </a:r>
            <a:r>
              <a:rPr lang="en-US" sz="2000" b="0" dirty="0" smtClean="0">
                <a:latin typeface="Tahoma"/>
                <a:cs typeface="Tahoma"/>
              </a:rPr>
              <a:t>]</a:t>
            </a:r>
          </a:p>
          <a:p>
            <a:endParaRPr lang="en-US" sz="12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a_list.pop</a:t>
            </a:r>
            <a:r>
              <a:rPr lang="en-US" sz="2000" b="0" dirty="0" smtClean="0">
                <a:latin typeface="Tahoma"/>
                <a:cs typeface="Tahoma"/>
              </a:rPr>
              <a:t>(0) </a:t>
            </a:r>
            <a:r>
              <a:rPr lang="en-US" sz="2000" b="0" dirty="0">
                <a:latin typeface="Tahoma"/>
                <a:cs typeface="Tahoma"/>
              </a:rPr>
              <a:t>returns </a:t>
            </a:r>
            <a:r>
              <a:rPr lang="en-US" sz="2000" b="0" dirty="0" smtClean="0">
                <a:latin typeface="Tahoma"/>
                <a:cs typeface="Tahoma"/>
              </a:rPr>
              <a:t>“1”</a:t>
            </a:r>
          </a:p>
          <a:p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 now returns </a:t>
            </a:r>
            <a:r>
              <a:rPr lang="en-US" sz="2000" b="0" dirty="0" smtClean="0">
                <a:latin typeface="Tahoma"/>
                <a:cs typeface="Tahoma"/>
              </a:rPr>
              <a:t>[ Fraction</a:t>
            </a:r>
            <a:r>
              <a:rPr lang="en-US" sz="2000" b="0" dirty="0">
                <a:latin typeface="Tahoma"/>
                <a:cs typeface="Tahoma"/>
              </a:rPr>
              <a:t>(1, 3), ( 1, 5, “hello!”, True ) </a:t>
            </a:r>
            <a:r>
              <a:rPr lang="en-US" sz="2000" b="0" dirty="0" smtClean="0">
                <a:latin typeface="Tahoma"/>
                <a:cs typeface="Tahoma"/>
              </a:rPr>
              <a:t>]</a:t>
            </a:r>
            <a:endParaRPr lang="en-US" sz="2000" b="0" dirty="0">
              <a:latin typeface="Tahoma"/>
              <a:cs typeface="Tahoma"/>
            </a:endParaRPr>
          </a:p>
          <a:p>
            <a:endParaRPr lang="en-US" sz="1200" b="0" dirty="0" smtClean="0">
              <a:latin typeface="Tahoma"/>
              <a:cs typeface="Tahoma"/>
            </a:endParaRPr>
          </a:p>
          <a:p>
            <a:r>
              <a:rPr lang="en-US" sz="2000" b="0" dirty="0">
                <a:latin typeface="Tahoma"/>
                <a:cs typeface="Tahoma"/>
              </a:rPr>
              <a:t>del </a:t>
            </a:r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[0] returns </a:t>
            </a:r>
            <a:r>
              <a:rPr lang="en-US" sz="2000" b="0" dirty="0" smtClean="0">
                <a:latin typeface="Tahoma"/>
                <a:cs typeface="Tahoma"/>
              </a:rPr>
              <a:t>None</a:t>
            </a:r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a_list</a:t>
            </a:r>
            <a:r>
              <a:rPr lang="en-US" sz="2000" b="0" dirty="0">
                <a:latin typeface="Tahoma"/>
                <a:cs typeface="Tahoma"/>
              </a:rPr>
              <a:t> now returns </a:t>
            </a:r>
            <a:r>
              <a:rPr lang="en-US" sz="2000" b="0" dirty="0" smtClean="0">
                <a:latin typeface="Tahoma"/>
                <a:cs typeface="Tahoma"/>
              </a:rPr>
              <a:t>[ ( </a:t>
            </a:r>
            <a:r>
              <a:rPr lang="en-US" sz="2000" b="0" dirty="0">
                <a:latin typeface="Tahoma"/>
                <a:cs typeface="Tahoma"/>
              </a:rPr>
              <a:t>1, 5, “hello!”, True ) </a:t>
            </a:r>
            <a:r>
              <a:rPr lang="en-US" sz="2000" b="0" dirty="0" smtClean="0">
                <a:latin typeface="Tahoma"/>
                <a:cs typeface="Tahoma"/>
              </a:rPr>
              <a:t>] 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2167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1056992"/>
            <a:ext cx="866179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Lists are mutable ordered sequences of data accessible by index.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b_list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= [ 1, “1”, 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>
                <a:latin typeface="Tahoma"/>
                <a:cs typeface="Tahoma"/>
              </a:rPr>
              <a:t>1, 5, “hello!”, True ) ] </a:t>
            </a:r>
          </a:p>
          <a:p>
            <a:r>
              <a:rPr lang="en-US" sz="2000" b="0" dirty="0" err="1" smtClean="0">
                <a:latin typeface="Tahoma"/>
                <a:cs typeface="Tahoma"/>
              </a:rPr>
              <a:t>c_list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= [ complex(1 , 3), 1 ]</a:t>
            </a:r>
          </a:p>
          <a:p>
            <a:endParaRPr lang="en-US" sz="28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b_list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+ </a:t>
            </a:r>
            <a:r>
              <a:rPr lang="en-US" sz="2000" b="0" dirty="0" err="1">
                <a:latin typeface="Tahoma"/>
                <a:cs typeface="Tahoma"/>
              </a:rPr>
              <a:t>c</a:t>
            </a:r>
            <a:r>
              <a:rPr lang="en-US" sz="2000" b="0" dirty="0" err="1" smtClean="0">
                <a:latin typeface="Tahoma"/>
                <a:cs typeface="Tahoma"/>
              </a:rPr>
              <a:t>_list</a:t>
            </a:r>
            <a:r>
              <a:rPr lang="en-US" sz="2000" b="0" dirty="0" smtClean="0">
                <a:latin typeface="Tahoma"/>
                <a:cs typeface="Tahoma"/>
              </a:rPr>
              <a:t> returns [ 1</a:t>
            </a:r>
            <a:r>
              <a:rPr lang="en-US" sz="2000" b="0" dirty="0">
                <a:latin typeface="Tahoma"/>
                <a:cs typeface="Tahoma"/>
              </a:rPr>
              <a:t>, “1”, ( 1, 5, “hello!”, True </a:t>
            </a:r>
            <a:r>
              <a:rPr lang="en-US" sz="2000" b="0" dirty="0" smtClean="0">
                <a:latin typeface="Tahoma"/>
                <a:cs typeface="Tahoma"/>
              </a:rPr>
              <a:t>), </a:t>
            </a:r>
            <a:r>
              <a:rPr lang="en-US" sz="2000" b="0" dirty="0">
                <a:latin typeface="Tahoma"/>
                <a:cs typeface="Tahoma"/>
              </a:rPr>
              <a:t>complex(1 , 3), 1 ] </a:t>
            </a:r>
          </a:p>
          <a:p>
            <a:r>
              <a:rPr lang="en-US" sz="2000" b="0" dirty="0" err="1" smtClean="0">
                <a:latin typeface="Tahoma"/>
                <a:cs typeface="Tahoma"/>
              </a:rPr>
              <a:t>b_list.extend</a:t>
            </a:r>
            <a:r>
              <a:rPr lang="en-US" sz="2000" b="0" dirty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c_list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returns [ 1</a:t>
            </a:r>
            <a:r>
              <a:rPr lang="en-US" sz="2000" b="0" dirty="0">
                <a:latin typeface="Tahoma"/>
                <a:cs typeface="Tahoma"/>
              </a:rPr>
              <a:t>, “1”, ( 1, 5, “hello!”, True ), complex(1 , 3), </a:t>
            </a:r>
            <a:r>
              <a:rPr lang="en-US" sz="2000" b="0" dirty="0" smtClean="0">
                <a:latin typeface="Tahoma"/>
                <a:cs typeface="Tahoma"/>
              </a:rPr>
              <a:t>1 ] </a:t>
            </a:r>
            <a:endParaRPr lang="en-US" sz="2000" b="0" dirty="0">
              <a:latin typeface="Tahoma"/>
              <a:cs typeface="Tahoma"/>
            </a:endParaRPr>
          </a:p>
          <a:p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b_list.index</a:t>
            </a:r>
            <a:r>
              <a:rPr lang="en-US" sz="2000" b="0" dirty="0">
                <a:latin typeface="Tahoma"/>
                <a:cs typeface="Tahoma"/>
              </a:rPr>
              <a:t>(1) </a:t>
            </a:r>
            <a:r>
              <a:rPr lang="en-US" sz="2000" b="0" dirty="0" smtClean="0">
                <a:latin typeface="Tahoma"/>
                <a:cs typeface="Tahoma"/>
              </a:rPr>
              <a:t>returns 0</a:t>
            </a:r>
            <a:endParaRPr lang="en-US" sz="2000" b="0" dirty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b</a:t>
            </a:r>
            <a:r>
              <a:rPr lang="en-US" sz="2000" b="0" dirty="0" err="1" smtClean="0">
                <a:latin typeface="Tahoma"/>
                <a:cs typeface="Tahoma"/>
              </a:rPr>
              <a:t>_list.index</a:t>
            </a:r>
            <a:r>
              <a:rPr lang="en-US" sz="2000" b="0" dirty="0" smtClean="0">
                <a:latin typeface="Tahoma"/>
                <a:cs typeface="Tahoma"/>
              </a:rPr>
              <a:t>( “3” </a:t>
            </a:r>
            <a:r>
              <a:rPr lang="en-US" sz="2000" b="0" dirty="0">
                <a:latin typeface="Tahoma"/>
                <a:cs typeface="Tahoma"/>
              </a:rPr>
              <a:t>) raises a </a:t>
            </a:r>
            <a:r>
              <a:rPr lang="en-US" sz="2000" b="0" dirty="0" err="1">
                <a:latin typeface="Tahoma"/>
                <a:cs typeface="Tahoma"/>
              </a:rPr>
              <a:t>ValueError</a:t>
            </a:r>
            <a:r>
              <a:rPr lang="en-US" sz="2000" b="0" dirty="0">
                <a:latin typeface="Tahoma"/>
                <a:cs typeface="Tahoma"/>
              </a:rPr>
              <a:t> </a:t>
            </a:r>
            <a:r>
              <a:rPr lang="en-US" sz="2000" b="0" dirty="0" smtClean="0">
                <a:latin typeface="Tahoma"/>
                <a:cs typeface="Tahoma"/>
              </a:rPr>
              <a:t>exception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283737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727" y="925193"/>
            <a:ext cx="866179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Sets are unordered “bags” of unique immutable “keys”. </a:t>
            </a:r>
          </a:p>
          <a:p>
            <a:endParaRPr lang="en-US" sz="20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_set</a:t>
            </a:r>
            <a:r>
              <a:rPr lang="en-US" sz="2000" b="0" dirty="0" smtClean="0">
                <a:latin typeface="Tahoma"/>
                <a:cs typeface="Tahoma"/>
              </a:rPr>
              <a:t> = { 1, “1”, Fraction</a:t>
            </a:r>
            <a:r>
              <a:rPr lang="en-US" sz="2000" b="0" dirty="0">
                <a:latin typeface="Tahoma"/>
                <a:cs typeface="Tahoma"/>
              </a:rPr>
              <a:t>(1, 3</a:t>
            </a:r>
            <a:r>
              <a:rPr lang="en-US" sz="2000" b="0" dirty="0" smtClean="0">
                <a:latin typeface="Tahoma"/>
                <a:cs typeface="Tahoma"/>
              </a:rPr>
              <a:t>), </a:t>
            </a:r>
            <a:r>
              <a:rPr lang="en-US" sz="2000" b="0" dirty="0">
                <a:latin typeface="Tahoma"/>
                <a:cs typeface="Tahoma"/>
              </a:rPr>
              <a:t>( 1, 5, “hello!”</a:t>
            </a:r>
            <a:r>
              <a:rPr lang="en-US" sz="2000" b="0" dirty="0" smtClean="0">
                <a:latin typeface="Tahoma"/>
                <a:cs typeface="Tahoma"/>
              </a:rPr>
              <a:t>, True </a:t>
            </a:r>
            <a:r>
              <a:rPr lang="en-US" sz="2000" b="0" dirty="0">
                <a:latin typeface="Tahoma"/>
                <a:cs typeface="Tahoma"/>
              </a:rPr>
              <a:t>)</a:t>
            </a:r>
            <a:r>
              <a:rPr lang="en-US" sz="2000" b="0" dirty="0" smtClean="0">
                <a:latin typeface="Tahoma"/>
                <a:cs typeface="Tahoma"/>
              </a:rPr>
              <a:t> } </a:t>
            </a:r>
          </a:p>
          <a:p>
            <a:r>
              <a:rPr lang="en-US" sz="2000" b="0" dirty="0" err="1">
                <a:latin typeface="Tahoma"/>
                <a:cs typeface="Tahoma"/>
              </a:rPr>
              <a:t>b</a:t>
            </a:r>
            <a:r>
              <a:rPr lang="en-US" sz="2000" b="0" dirty="0" err="1" smtClean="0">
                <a:latin typeface="Tahoma"/>
                <a:cs typeface="Tahoma"/>
              </a:rPr>
              <a:t>_set</a:t>
            </a:r>
            <a:r>
              <a:rPr lang="en-US" sz="2000" b="0" dirty="0" smtClean="0">
                <a:latin typeface="Tahoma"/>
                <a:cs typeface="Tahoma"/>
              </a:rPr>
              <a:t> = { complex</a:t>
            </a:r>
            <a:r>
              <a:rPr lang="en-US" sz="2000" b="0" dirty="0">
                <a:latin typeface="Tahoma"/>
                <a:cs typeface="Tahoma"/>
              </a:rPr>
              <a:t>(1 , 3</a:t>
            </a:r>
            <a:r>
              <a:rPr lang="en-US" sz="2000" b="0" dirty="0" smtClean="0">
                <a:latin typeface="Tahoma"/>
                <a:cs typeface="Tahoma"/>
              </a:rPr>
              <a:t>), 1 }</a:t>
            </a:r>
          </a:p>
          <a:p>
            <a:endParaRPr lang="en-US" sz="2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a_set.add</a:t>
            </a:r>
            <a:r>
              <a:rPr lang="en-US" sz="2000" b="0" dirty="0" smtClean="0">
                <a:latin typeface="Tahoma"/>
                <a:cs typeface="Tahoma"/>
              </a:rPr>
              <a:t>(“3”)</a:t>
            </a: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_set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now returns </a:t>
            </a:r>
            <a:r>
              <a:rPr lang="en-US" sz="2000" b="0" dirty="0" smtClean="0">
                <a:latin typeface="Tahoma"/>
                <a:cs typeface="Tahoma"/>
              </a:rPr>
              <a:t>{ 1, Fraction</a:t>
            </a:r>
            <a:r>
              <a:rPr lang="en-US" sz="2000" b="0" dirty="0">
                <a:latin typeface="Tahoma"/>
                <a:cs typeface="Tahoma"/>
              </a:rPr>
              <a:t>(1, 3), </a:t>
            </a:r>
            <a:r>
              <a:rPr lang="en-US" sz="2000" b="0" dirty="0" smtClean="0">
                <a:latin typeface="Tahoma"/>
                <a:cs typeface="Tahoma"/>
              </a:rPr>
              <a:t>“3”, ( </a:t>
            </a:r>
            <a:r>
              <a:rPr lang="en-US" sz="2000" b="0" dirty="0">
                <a:latin typeface="Tahoma"/>
                <a:cs typeface="Tahoma"/>
              </a:rPr>
              <a:t>1, 5, “hello!”, True </a:t>
            </a:r>
            <a:r>
              <a:rPr lang="en-US" sz="2000" b="0" dirty="0" smtClean="0">
                <a:latin typeface="Tahoma"/>
                <a:cs typeface="Tahoma"/>
              </a:rPr>
              <a:t>), </a:t>
            </a:r>
            <a:r>
              <a:rPr lang="en-US" sz="2000" b="0" dirty="0">
                <a:latin typeface="Tahoma"/>
                <a:cs typeface="Tahoma"/>
              </a:rPr>
              <a:t>“1”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} </a:t>
            </a:r>
            <a:endParaRPr lang="en-US" sz="2000" b="0" dirty="0" smtClean="0">
              <a:latin typeface="Tahoma"/>
              <a:cs typeface="Tahoma"/>
            </a:endParaRP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a_set.update</a:t>
            </a:r>
            <a:r>
              <a:rPr lang="en-US" sz="2000" b="0" dirty="0" smtClean="0">
                <a:latin typeface="Tahoma"/>
                <a:cs typeface="Tahoma"/>
              </a:rPr>
              <a:t>( </a:t>
            </a:r>
            <a:r>
              <a:rPr lang="en-US" sz="2000" b="0" dirty="0" err="1" smtClean="0">
                <a:latin typeface="Tahoma"/>
                <a:cs typeface="Tahoma"/>
              </a:rPr>
              <a:t>b_set</a:t>
            </a:r>
            <a:r>
              <a:rPr lang="en-US" sz="2000" b="0" dirty="0" smtClean="0">
                <a:latin typeface="Tahoma"/>
                <a:cs typeface="Tahoma"/>
              </a:rPr>
              <a:t> ) </a:t>
            </a:r>
          </a:p>
          <a:p>
            <a:r>
              <a:rPr lang="en-US" sz="2000" b="0" dirty="0" err="1">
                <a:latin typeface="Tahoma"/>
                <a:cs typeface="Tahoma"/>
              </a:rPr>
              <a:t>a</a:t>
            </a:r>
            <a:r>
              <a:rPr lang="en-US" sz="2000" b="0" dirty="0" err="1" smtClean="0">
                <a:latin typeface="Tahoma"/>
                <a:cs typeface="Tahoma"/>
              </a:rPr>
              <a:t>_set</a:t>
            </a:r>
            <a:r>
              <a:rPr lang="en-US" sz="2000" b="0" dirty="0" smtClean="0">
                <a:latin typeface="Tahoma"/>
                <a:cs typeface="Tahoma"/>
              </a:rPr>
              <a:t> now returns { Fraction</a:t>
            </a:r>
            <a:r>
              <a:rPr lang="en-US" sz="2000" b="0" dirty="0">
                <a:latin typeface="Tahoma"/>
                <a:cs typeface="Tahoma"/>
              </a:rPr>
              <a:t>(1, 3), ( 1, 5, “hello!”, </a:t>
            </a:r>
            <a:r>
              <a:rPr lang="en-US" sz="2000" b="0" dirty="0" smtClean="0">
                <a:latin typeface="Tahoma"/>
                <a:cs typeface="Tahoma"/>
              </a:rPr>
              <a:t>True </a:t>
            </a:r>
            <a:r>
              <a:rPr lang="en-US" sz="2000" b="0" dirty="0">
                <a:latin typeface="Tahoma"/>
                <a:cs typeface="Tahoma"/>
              </a:rPr>
              <a:t>), </a:t>
            </a:r>
            <a:r>
              <a:rPr lang="en-US" sz="2000" b="0" dirty="0" smtClean="0">
                <a:latin typeface="Tahoma"/>
                <a:cs typeface="Tahoma"/>
              </a:rPr>
              <a:t>1</a:t>
            </a:r>
            <a:r>
              <a:rPr lang="en-US" sz="2000" b="0" dirty="0">
                <a:latin typeface="Tahoma"/>
                <a:cs typeface="Tahoma"/>
              </a:rPr>
              <a:t>, “1”</a:t>
            </a:r>
            <a:r>
              <a:rPr lang="en-US" sz="2000" b="0" dirty="0" smtClean="0">
                <a:latin typeface="Tahoma"/>
                <a:cs typeface="Tahoma"/>
              </a:rPr>
              <a:t>, 			                 complex</a:t>
            </a:r>
            <a:r>
              <a:rPr lang="en-US" sz="2000" b="0" dirty="0">
                <a:latin typeface="Tahoma"/>
                <a:cs typeface="Tahoma"/>
              </a:rPr>
              <a:t>(1 , 3</a:t>
            </a:r>
            <a:r>
              <a:rPr lang="en-US" sz="2000" b="0" dirty="0" smtClean="0">
                <a:latin typeface="Tahoma"/>
                <a:cs typeface="Tahoma"/>
              </a:rPr>
              <a:t>), “3” </a:t>
            </a:r>
            <a:r>
              <a:rPr lang="en-US" sz="2000" b="0" dirty="0">
                <a:latin typeface="Tahoma"/>
                <a:cs typeface="Tahoma"/>
              </a:rPr>
              <a:t>} </a:t>
            </a:r>
            <a:endParaRPr lang="en-US" sz="2000" b="0" dirty="0" smtClean="0">
              <a:latin typeface="Tahoma"/>
              <a:cs typeface="Tahoma"/>
            </a:endParaRPr>
          </a:p>
          <a:p>
            <a:endParaRPr lang="en-US" sz="800" b="0" dirty="0" smtClean="0">
              <a:latin typeface="Tahoma"/>
              <a:cs typeface="Tahoma"/>
            </a:endParaRPr>
          </a:p>
          <a:p>
            <a:r>
              <a:rPr lang="en-US" sz="2000" b="0" dirty="0" err="1">
                <a:latin typeface="Tahoma"/>
                <a:cs typeface="Tahoma"/>
              </a:rPr>
              <a:t>a_set.pop</a:t>
            </a:r>
            <a:r>
              <a:rPr lang="en-US" sz="2000" b="0" dirty="0">
                <a:latin typeface="Tahoma"/>
                <a:cs typeface="Tahoma"/>
              </a:rPr>
              <a:t>() </a:t>
            </a:r>
            <a:r>
              <a:rPr lang="en-US" sz="2000" b="0" dirty="0" smtClean="0">
                <a:latin typeface="Tahoma"/>
                <a:cs typeface="Tahoma"/>
              </a:rPr>
              <a:t>returns, for example, 1  </a:t>
            </a:r>
            <a:r>
              <a:rPr lang="en-US" sz="2000" b="0" dirty="0" smtClean="0">
                <a:latin typeface="Tahoma"/>
                <a:cs typeface="Tahoma"/>
                <a:sym typeface="Wingdings"/>
              </a:rPr>
              <a:t> </a:t>
            </a:r>
            <a:r>
              <a:rPr lang="en-US" sz="2000" b="0" dirty="0" smtClean="0">
                <a:latin typeface="Tahoma"/>
                <a:cs typeface="Tahoma"/>
              </a:rPr>
              <a:t>randomly selected!!! </a:t>
            </a:r>
          </a:p>
          <a:p>
            <a:r>
              <a:rPr lang="en-US" sz="2000" b="0" dirty="0" err="1" smtClean="0">
                <a:latin typeface="Tahoma"/>
                <a:cs typeface="Tahoma"/>
              </a:rPr>
              <a:t>a_set</a:t>
            </a:r>
            <a:r>
              <a:rPr lang="en-US" sz="2000" b="0" dirty="0" smtClean="0">
                <a:latin typeface="Tahoma"/>
                <a:cs typeface="Tahoma"/>
              </a:rPr>
              <a:t> </a:t>
            </a:r>
            <a:r>
              <a:rPr lang="en-US" sz="2000" b="0" dirty="0">
                <a:latin typeface="Tahoma"/>
                <a:cs typeface="Tahoma"/>
              </a:rPr>
              <a:t>now returns </a:t>
            </a:r>
            <a:r>
              <a:rPr lang="en-US" sz="2000" b="0" dirty="0" smtClean="0">
                <a:latin typeface="Tahoma"/>
                <a:cs typeface="Tahoma"/>
              </a:rPr>
              <a:t>{ </a:t>
            </a:r>
            <a:r>
              <a:rPr lang="en-US" sz="2000" b="0" dirty="0">
                <a:latin typeface="Tahoma"/>
                <a:cs typeface="Tahoma"/>
              </a:rPr>
              <a:t>“1”, </a:t>
            </a:r>
            <a:r>
              <a:rPr lang="en-US" sz="2000" b="0" dirty="0" smtClean="0">
                <a:latin typeface="Tahoma"/>
                <a:cs typeface="Tahoma"/>
              </a:rPr>
              <a:t>Fraction</a:t>
            </a:r>
            <a:r>
              <a:rPr lang="en-US" sz="2000" b="0" dirty="0">
                <a:latin typeface="Tahoma"/>
                <a:cs typeface="Tahoma"/>
              </a:rPr>
              <a:t>(1, 3), ( 1, 5, “hello!”, True </a:t>
            </a:r>
            <a:r>
              <a:rPr lang="en-US" sz="2000" b="0" dirty="0" smtClean="0">
                <a:latin typeface="Tahoma"/>
                <a:cs typeface="Tahoma"/>
              </a:rPr>
              <a:t>), complex</a:t>
            </a:r>
            <a:r>
              <a:rPr lang="en-US" sz="2000" b="0" dirty="0">
                <a:latin typeface="Tahoma"/>
                <a:cs typeface="Tahoma"/>
              </a:rPr>
              <a:t>(1 , </a:t>
            </a:r>
            <a:r>
              <a:rPr lang="en-US" sz="2000" b="0" dirty="0" smtClean="0">
                <a:latin typeface="Tahoma"/>
                <a:cs typeface="Tahoma"/>
              </a:rPr>
              <a:t>             		     3</a:t>
            </a:r>
            <a:r>
              <a:rPr lang="en-US" sz="2000" b="0" dirty="0">
                <a:latin typeface="Tahoma"/>
                <a:cs typeface="Tahoma"/>
              </a:rPr>
              <a:t>) </a:t>
            </a:r>
            <a:r>
              <a:rPr lang="en-US" sz="2000" b="0" dirty="0" smtClean="0">
                <a:latin typeface="Tahoma"/>
                <a:cs typeface="Tahoma"/>
              </a:rPr>
              <a:t>} </a:t>
            </a:r>
            <a:endParaRPr lang="en-US" sz="2000" b="0" dirty="0">
              <a:latin typeface="Tahoma"/>
              <a:cs typeface="Tahoma"/>
            </a:endParaRPr>
          </a:p>
          <a:p>
            <a:endParaRPr lang="en-US" b="0" dirty="0">
              <a:latin typeface="Tahoma"/>
              <a:cs typeface="Tahoma"/>
            </a:endParaRPr>
          </a:p>
          <a:p>
            <a:r>
              <a:rPr lang="en-US" sz="2000" b="0" dirty="0" err="1" smtClean="0">
                <a:latin typeface="Tahoma"/>
                <a:cs typeface="Tahoma"/>
              </a:rPr>
              <a:t>a_set.discard</a:t>
            </a:r>
            <a:r>
              <a:rPr lang="en-US" sz="2000" b="0" dirty="0" smtClean="0">
                <a:latin typeface="Tahoma"/>
                <a:cs typeface="Tahoma"/>
              </a:rPr>
              <a:t>(1) returns None</a:t>
            </a:r>
          </a:p>
          <a:p>
            <a:r>
              <a:rPr lang="en-US" sz="2000" b="0" dirty="0" err="1" smtClean="0">
                <a:latin typeface="Tahoma"/>
                <a:cs typeface="Tahoma"/>
              </a:rPr>
              <a:t>a_set.remove</a:t>
            </a:r>
            <a:r>
              <a:rPr lang="en-US" sz="2000" b="0" dirty="0" smtClean="0">
                <a:latin typeface="Tahoma"/>
                <a:cs typeface="Tahoma"/>
              </a:rPr>
              <a:t>(1) raises a </a:t>
            </a:r>
            <a:r>
              <a:rPr lang="en-US" sz="2000" b="0" dirty="0" err="1" smtClean="0">
                <a:latin typeface="Tahoma"/>
                <a:cs typeface="Tahoma"/>
              </a:rPr>
              <a:t>KeyError</a:t>
            </a:r>
            <a:r>
              <a:rPr lang="en-US" sz="2000" b="0" dirty="0" smtClean="0">
                <a:latin typeface="Tahoma"/>
                <a:cs typeface="Tahoma"/>
              </a:rPr>
              <a:t> exception</a:t>
            </a:r>
            <a:endParaRPr lang="en-US" sz="2000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1340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2010-Feb-red-gold">
  <a:themeElements>
    <a:clrScheme name="Custom 4">
      <a:dk1>
        <a:srgbClr val="000000"/>
      </a:dk1>
      <a:lt1>
        <a:srgbClr val="FFFFFF"/>
      </a:lt1>
      <a:dk2>
        <a:srgbClr val="9D0804"/>
      </a:dk2>
      <a:lt2>
        <a:srgbClr val="808080"/>
      </a:lt2>
      <a:accent1>
        <a:srgbClr val="9D0804"/>
      </a:accent1>
      <a:accent2>
        <a:srgbClr val="7D0906"/>
      </a:accent2>
      <a:accent3>
        <a:srgbClr val="C0C0C0"/>
      </a:accent3>
      <a:accent4>
        <a:srgbClr val="212121"/>
      </a:accent4>
      <a:accent5>
        <a:srgbClr val="C7AAAA"/>
      </a:accent5>
      <a:accent6>
        <a:srgbClr val="710705"/>
      </a:accent6>
      <a:hlink>
        <a:srgbClr val="009999"/>
      </a:hlink>
      <a:folHlink>
        <a:srgbClr val="99CC00"/>
      </a:folHlink>
    </a:clrScheme>
    <a:fontScheme name="Luis-NWU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uis-NWU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3">
        <a:dk1>
          <a:srgbClr val="000000"/>
        </a:dk1>
        <a:lt1>
          <a:srgbClr val="FFFFFF"/>
        </a:lt1>
        <a:dk2>
          <a:srgbClr val="CD782F"/>
        </a:dk2>
        <a:lt2>
          <a:srgbClr val="808080"/>
        </a:lt2>
        <a:accent1>
          <a:srgbClr val="911115"/>
        </a:accent1>
        <a:accent2>
          <a:srgbClr val="7D0906"/>
        </a:accent2>
        <a:accent3>
          <a:srgbClr val="FFFFFF"/>
        </a:accent3>
        <a:accent4>
          <a:srgbClr val="000000"/>
        </a:accent4>
        <a:accent5>
          <a:srgbClr val="C7AAAA"/>
        </a:accent5>
        <a:accent6>
          <a:srgbClr val="710705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template.pptx" id="{ABBEB456-717F-486F-AFA1-32E3512A94FC}" vid="{B6E09607-8E83-4282-B3A8-22C96A968C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19390</TotalTime>
  <Words>1896</Words>
  <Application>Microsoft Macintosh PowerPoint</Application>
  <PresentationFormat>On-screen Show (4:3)</PresentationFormat>
  <Paragraphs>363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1_2010-Feb-red-gold</vt:lpstr>
      <vt:lpstr>Python fundamentals</vt:lpstr>
      <vt:lpstr>Data Types</vt:lpstr>
      <vt:lpstr>Boolean type</vt:lpstr>
      <vt:lpstr>Number type</vt:lpstr>
      <vt:lpstr>Tuples</vt:lpstr>
      <vt:lpstr>Lists</vt:lpstr>
      <vt:lpstr>Lists</vt:lpstr>
      <vt:lpstr>Lists</vt:lpstr>
      <vt:lpstr>Sets</vt:lpstr>
      <vt:lpstr>Sets</vt:lpstr>
      <vt:lpstr>Dictionaries</vt:lpstr>
      <vt:lpstr>Dictionaries</vt:lpstr>
      <vt:lpstr>Strings</vt:lpstr>
      <vt:lpstr>Strings</vt:lpstr>
      <vt:lpstr>Strings</vt:lpstr>
      <vt:lpstr>Flow control</vt:lpstr>
      <vt:lpstr>Flow control</vt:lpstr>
      <vt:lpstr>Flow control</vt:lpstr>
      <vt:lpstr>Exception handling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A. Nunes Amaral</dc:creator>
  <cp:lastModifiedBy>Adam Pah</cp:lastModifiedBy>
  <cp:revision>165</cp:revision>
  <cp:lastPrinted>2015-02-26T22:15:46Z</cp:lastPrinted>
  <dcterms:created xsi:type="dcterms:W3CDTF">2014-02-07T22:13:27Z</dcterms:created>
  <dcterms:modified xsi:type="dcterms:W3CDTF">2015-03-19T15:07:44Z</dcterms:modified>
</cp:coreProperties>
</file>