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39478"/>
            <a:ext cx="6400800" cy="1199322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28600" y="1828800"/>
            <a:ext cx="8610600" cy="2057400"/>
          </a:xfrm>
        </p:spPr>
        <p:txBody>
          <a:bodyPr/>
          <a:lstStyle>
            <a:lvl1pPr algn="ctr">
              <a:defRPr sz="6000" b="0" i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23875" y="137274"/>
            <a:ext cx="8191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 smtClean="0">
                <a:solidFill>
                  <a:schemeClr val="bg1"/>
                </a:solidFill>
                <a:latin typeface="+mn-lt"/>
              </a:rPr>
              <a:t>Introduction to Data Science</a:t>
            </a:r>
          </a:p>
          <a:p>
            <a:pPr algn="ctr"/>
            <a:r>
              <a:rPr lang="en-US" b="0" dirty="0" smtClean="0">
                <a:solidFill>
                  <a:schemeClr val="bg1"/>
                </a:solidFill>
                <a:latin typeface="+mn-lt"/>
              </a:rPr>
              <a:t>March 2015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7924800" y="6400800"/>
            <a:ext cx="1219200" cy="457200"/>
          </a:xfrm>
          <a:prstGeom prst="rect">
            <a:avLst/>
          </a:prstGeom>
          <a:solidFill>
            <a:srgbClr val="3333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794" y="471713"/>
            <a:ext cx="9144000" cy="91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22514"/>
            <a:ext cx="2286000" cy="5776686"/>
          </a:xfrm>
        </p:spPr>
        <p:txBody>
          <a:bodyPr vert="eaVert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522514"/>
            <a:ext cx="6705600" cy="577668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922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922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794" y="471713"/>
            <a:ext cx="9144000" cy="91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-794" y="471713"/>
            <a:ext cx="9144000" cy="91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0571"/>
            <a:ext cx="3008313" cy="1429658"/>
          </a:xfrm>
        </p:spPr>
        <p:txBody>
          <a:bodyPr anchor="b"/>
          <a:lstStyle>
            <a:lvl1pPr algn="l">
              <a:defRPr sz="2000"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80571"/>
            <a:ext cx="5111750" cy="554559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10230"/>
            <a:ext cx="3008313" cy="41159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-794" y="471713"/>
            <a:ext cx="9144000" cy="91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794" y="6400800"/>
            <a:ext cx="9143206" cy="457200"/>
          </a:xfrm>
          <a:prstGeom prst="rect">
            <a:avLst/>
          </a:prstGeom>
          <a:solidFill>
            <a:srgbClr val="3333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0" y="0"/>
            <a:ext cx="9143206" cy="91321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9226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3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0" y="6401532"/>
            <a:ext cx="1456369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7310" y="6457046"/>
            <a:ext cx="1389059" cy="338554"/>
            <a:chOff x="67310" y="6457046"/>
            <a:chExt cx="1389059" cy="338554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10" y="6469746"/>
              <a:ext cx="320040" cy="320040"/>
            </a:xfrm>
            <a:prstGeom prst="rect">
              <a:avLst/>
            </a:prstGeom>
            <a:noFill/>
          </p:spPr>
        </p:pic>
        <p:sp>
          <p:nvSpPr>
            <p:cNvPr id="4" name="TextBox 3"/>
            <p:cNvSpPr txBox="1"/>
            <p:nvPr/>
          </p:nvSpPr>
          <p:spPr>
            <a:xfrm>
              <a:off x="354016" y="6457046"/>
              <a:ext cx="11023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0" dirty="0" smtClean="0">
                  <a:solidFill>
                    <a:schemeClr val="bg1"/>
                  </a:solidFill>
                  <a:latin typeface="Calibri Light" panose="020F0302020204030204" pitchFamily="34" charset="0"/>
                </a:rPr>
                <a:t>Amaral Lab</a:t>
              </a:r>
              <a:endParaRPr lang="en-US" sz="1600" b="0" dirty="0">
                <a:solidFill>
                  <a:schemeClr val="bg1"/>
                </a:solidFill>
                <a:latin typeface="Calibri Light" panose="020F0302020204030204" pitchFamily="34" charset="0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8278801" y="6477037"/>
            <a:ext cx="83751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2932C3AE-89FB-4BA0-864E-151D0886B381}" type="slidenum">
              <a:rPr lang="en-US" b="0" i="1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b="0" i="1" dirty="0">
              <a:solidFill>
                <a:schemeClr val="bg1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90000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90000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90000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90000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90000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90000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90000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90000"/>
          </a:solidFill>
          <a:latin typeface="Tahoma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20000"/>
        <a:buFont typeface="Wingdings" charset="2"/>
        <a:buChar char="Ø"/>
        <a:defRPr sz="3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858838" indent="-401638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20000"/>
        <a:buFont typeface="Wingdings" charset="2"/>
        <a:buChar char="ü"/>
        <a:defRPr sz="2800">
          <a:solidFill>
            <a:srgbClr val="262626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20000"/>
        <a:buFont typeface="Times" charset="0"/>
        <a:buChar char="•"/>
        <a:defRPr sz="2400">
          <a:solidFill>
            <a:srgbClr val="262626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262626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62626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511273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511273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511273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511273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Ownership and permissions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fld id="{913CC7C9-20CA-934C-ABDD-C54CFDEF967F}" type="slidenum">
              <a:rPr lang="en-US" smtClean="0">
                <a:solidFill>
                  <a:srgbClr val="FFFFFF"/>
                </a:solidFill>
              </a:rPr>
              <a:pPr algn="r"/>
              <a:t>1</a:t>
            </a:fld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7785274"/>
              </p:ext>
            </p:extLst>
          </p:nvPr>
        </p:nvGraphicFramePr>
        <p:xfrm>
          <a:off x="131784" y="3572448"/>
          <a:ext cx="8841495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9971"/>
                <a:gridCol w="3699613"/>
                <a:gridCol w="249191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Goal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Command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Change owner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chown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en-US" b="0" baseline="0" dirty="0" smtClean="0"/>
                        <a:t>owner </a:t>
                      </a:r>
                      <a:r>
                        <a:rPr lang="en-US" b="0" i="1" baseline="0" dirty="0" err="1" smtClean="0"/>
                        <a:t>file_name</a:t>
                      </a:r>
                      <a:endParaRPr lang="en-US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Change</a:t>
                      </a:r>
                      <a:r>
                        <a:rPr lang="en-US" baseline="0" dirty="0" smtClean="0"/>
                        <a:t> 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chgrp</a:t>
                      </a:r>
                      <a:r>
                        <a:rPr lang="en-US" b="1" dirty="0" smtClean="0"/>
                        <a:t> </a:t>
                      </a:r>
                      <a:r>
                        <a:rPr lang="en-US" b="0" baseline="0" dirty="0" smtClean="0"/>
                        <a:t>group </a:t>
                      </a:r>
                      <a:r>
                        <a:rPr lang="en-US" b="0" i="1" baseline="0" dirty="0" err="1" smtClean="0"/>
                        <a:t>file_name</a:t>
                      </a:r>
                      <a:endParaRPr lang="en-US" i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Change permissions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chmod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ugo+rwx</a:t>
                      </a:r>
                      <a:r>
                        <a:rPr lang="en-US" dirty="0" smtClean="0"/>
                        <a:t> </a:t>
                      </a:r>
                      <a:r>
                        <a:rPr lang="en-US" i="1" dirty="0" err="1" smtClean="0"/>
                        <a:t>file_name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Change</a:t>
                      </a:r>
                      <a:r>
                        <a:rPr lang="en-US" baseline="0" dirty="0" smtClean="0"/>
                        <a:t> (access) mode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Create file</a:t>
                      </a:r>
                    </a:p>
                    <a:p>
                      <a:r>
                        <a:rPr lang="en-US" dirty="0" smtClean="0"/>
                        <a:t>Change</a:t>
                      </a:r>
                      <a:r>
                        <a:rPr lang="en-US" baseline="0" dirty="0" smtClean="0"/>
                        <a:t> file access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touch</a:t>
                      </a:r>
                      <a:r>
                        <a:rPr lang="en-US" dirty="0" smtClean="0"/>
                        <a:t> </a:t>
                      </a:r>
                      <a:r>
                        <a:rPr lang="en-US" i="1" dirty="0" err="1" smtClean="0"/>
                        <a:t>file_name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1464" y="6400800"/>
            <a:ext cx="1600200" cy="457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12452" y="1758319"/>
            <a:ext cx="6750541" cy="860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Tahoma"/>
                <a:cs typeface="Tahoma"/>
              </a:rPr>
              <a:t>command </a:t>
            </a:r>
            <a:r>
              <a:rPr lang="en-US" sz="3600" b="0" dirty="0">
                <a:latin typeface="Tahoma"/>
                <a:cs typeface="Tahoma"/>
              </a:rPr>
              <a:t>–options </a:t>
            </a:r>
            <a:r>
              <a:rPr lang="en-US" sz="3600" b="0" i="1" dirty="0">
                <a:latin typeface="Tahoma"/>
                <a:cs typeface="Tahoma"/>
              </a:rPr>
              <a:t>arguments</a:t>
            </a:r>
          </a:p>
        </p:txBody>
      </p:sp>
    </p:spTree>
    <p:extLst>
      <p:ext uri="{BB962C8B-B14F-4D97-AF65-F5344CB8AC3E}">
        <p14:creationId xmlns:p14="http://schemas.microsoft.com/office/powerpoint/2010/main" val="1053210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Wildcards and other speedups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fld id="{913CC7C9-20CA-934C-ABDD-C54CFDEF967F}" type="slidenum">
              <a:rPr lang="en-US" smtClean="0">
                <a:solidFill>
                  <a:srgbClr val="FFFFFF"/>
                </a:solidFill>
              </a:rPr>
              <a:pPr algn="r"/>
              <a:t>2</a:t>
            </a:fld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5876185"/>
              </p:ext>
            </p:extLst>
          </p:nvPr>
        </p:nvGraphicFramePr>
        <p:xfrm>
          <a:off x="275548" y="1313129"/>
          <a:ext cx="8518026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6772"/>
                <a:gridCol w="533125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Key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. or ./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Current folder</a:t>
                      </a:r>
                      <a:endParaRPr lang="en-US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.. or ../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Parent folder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~ or ~/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User’s home folder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Arbitrary</a:t>
                      </a:r>
                      <a:r>
                        <a:rPr lang="en-US" baseline="0" dirty="0" smtClean="0"/>
                        <a:t> symbols in any order and any length</a:t>
                      </a:r>
                      <a:endParaRPr lang="en-US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Any single character</a:t>
                      </a:r>
                      <a:endParaRPr lang="en-US" i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[0-3]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Single character</a:t>
                      </a:r>
                      <a:r>
                        <a:rPr lang="en-US" baseline="0" dirty="0" smtClean="0"/>
                        <a:t> in set [0, 1, 2, 3]</a:t>
                      </a:r>
                      <a:endParaRPr lang="en-US" i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&lt;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0" dirty="0" smtClean="0"/>
                        <a:t>Direct</a:t>
                      </a:r>
                      <a:r>
                        <a:rPr lang="en-US" i="0" baseline="0" dirty="0" smtClean="0"/>
                        <a:t> input to command</a:t>
                      </a:r>
                      <a:endParaRPr lang="en-US" i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&gt;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0" dirty="0" smtClean="0"/>
                        <a:t>Direct</a:t>
                      </a:r>
                      <a:r>
                        <a:rPr lang="en-US" i="0" baseline="0" dirty="0" smtClean="0"/>
                        <a:t> output to file and rewrite</a:t>
                      </a:r>
                      <a:endParaRPr lang="en-US" i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&gt;&gt;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0" dirty="0" smtClean="0"/>
                        <a:t>Direct</a:t>
                      </a:r>
                      <a:r>
                        <a:rPr lang="en-US" i="0" baseline="0" dirty="0" smtClean="0"/>
                        <a:t> output to file and append</a:t>
                      </a:r>
                      <a:endParaRPr lang="en-US" i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|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0" dirty="0" smtClean="0"/>
                        <a:t>Pipe output of one command into</a:t>
                      </a:r>
                      <a:r>
                        <a:rPr lang="en-US" i="0" baseline="0" dirty="0" smtClean="0"/>
                        <a:t> another</a:t>
                      </a:r>
                      <a:endParaRPr lang="en-US" i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/>
                        <a:t>Completes</a:t>
                      </a:r>
                      <a:r>
                        <a:rPr lang="en-US" b="0" i="0" baseline="0" dirty="0" smtClean="0"/>
                        <a:t> typing of command or path</a:t>
                      </a:r>
                      <a:endParaRPr lang="en-US" b="0" i="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1464" y="6400800"/>
            <a:ext cx="1600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748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Navigating and editing the tree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fld id="{913CC7C9-20CA-934C-ABDD-C54CFDEF967F}" type="slidenum">
              <a:rPr lang="en-US" smtClean="0">
                <a:solidFill>
                  <a:srgbClr val="FFFFFF"/>
                </a:solidFill>
              </a:rPr>
              <a:pPr algn="r"/>
              <a:t>3</a:t>
            </a:fld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3296754"/>
              </p:ext>
            </p:extLst>
          </p:nvPr>
        </p:nvGraphicFramePr>
        <p:xfrm>
          <a:off x="131784" y="1313129"/>
          <a:ext cx="8841495" cy="414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9971"/>
                <a:gridCol w="3699613"/>
                <a:gridCol w="249191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Goal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Command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Check</a:t>
                      </a:r>
                      <a:r>
                        <a:rPr lang="en-US" baseline="0" dirty="0" smtClean="0"/>
                        <a:t> where you 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pwd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Print working directory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List contents of folder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ls</a:t>
                      </a:r>
                      <a:r>
                        <a:rPr lang="en-US" baseline="0" dirty="0" smtClean="0"/>
                        <a:t> –alt… </a:t>
                      </a:r>
                      <a:r>
                        <a:rPr lang="en-US" i="1" baseline="0" dirty="0" smtClean="0"/>
                        <a:t>path</a:t>
                      </a:r>
                    </a:p>
                    <a:p>
                      <a:endParaRPr lang="en-US" i="1" baseline="0" dirty="0" smtClean="0"/>
                    </a:p>
                    <a:p>
                      <a:r>
                        <a:rPr lang="en-US" i="0" dirty="0" smtClean="0"/>
                        <a:t>-a all</a:t>
                      </a:r>
                    </a:p>
                    <a:p>
                      <a:r>
                        <a:rPr lang="en-US" i="0" dirty="0" smtClean="0"/>
                        <a:t>-l long list format</a:t>
                      </a:r>
                    </a:p>
                    <a:p>
                      <a:r>
                        <a:rPr lang="en-US" i="0" dirty="0" smtClean="0"/>
                        <a:t>-F classify</a:t>
                      </a:r>
                    </a:p>
                    <a:p>
                      <a:r>
                        <a:rPr lang="en-US" i="0" dirty="0" smtClean="0"/>
                        <a:t>-G no-group info</a:t>
                      </a:r>
                    </a:p>
                    <a:p>
                      <a:r>
                        <a:rPr lang="en-US" i="0" dirty="0" smtClean="0"/>
                        <a:t>-h human-readable</a:t>
                      </a:r>
                    </a:p>
                    <a:p>
                      <a:r>
                        <a:rPr lang="en-US" i="0" dirty="0" smtClean="0"/>
                        <a:t>-t sort by modification 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List stuff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Change location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cd</a:t>
                      </a:r>
                      <a:r>
                        <a:rPr lang="en-US" dirty="0" smtClean="0"/>
                        <a:t> </a:t>
                      </a:r>
                      <a:r>
                        <a:rPr lang="en-US" i="1" dirty="0" smtClean="0"/>
                        <a:t>path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Change directory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Create</a:t>
                      </a:r>
                      <a:r>
                        <a:rPr lang="en-US" baseline="0" dirty="0" smtClean="0"/>
                        <a:t> folder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mkdir</a:t>
                      </a:r>
                      <a:r>
                        <a:rPr lang="en-US" dirty="0" smtClean="0"/>
                        <a:t> </a:t>
                      </a:r>
                      <a:r>
                        <a:rPr lang="en-US" i="1" dirty="0" err="1" smtClean="0"/>
                        <a:t>folder_name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Make directory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Remove</a:t>
                      </a:r>
                      <a:r>
                        <a:rPr lang="en-US" baseline="0" dirty="0" smtClean="0"/>
                        <a:t> empty folder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rmdir</a:t>
                      </a:r>
                      <a:r>
                        <a:rPr lang="en-US" b="1" dirty="0" smtClean="0"/>
                        <a:t> </a:t>
                      </a:r>
                      <a:r>
                        <a:rPr lang="en-US" i="1" dirty="0" err="1" smtClean="0"/>
                        <a:t>folder_name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1464" y="6400800"/>
            <a:ext cx="1600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831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Navigating and editing the tree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fld id="{913CC7C9-20CA-934C-ABDD-C54CFDEF967F}" type="slidenum">
              <a:rPr lang="en-US" smtClean="0">
                <a:solidFill>
                  <a:srgbClr val="FFFFFF"/>
                </a:solidFill>
              </a:rPr>
              <a:pPr algn="r"/>
              <a:t>4</a:t>
            </a:fld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8313607"/>
              </p:ext>
            </p:extLst>
          </p:nvPr>
        </p:nvGraphicFramePr>
        <p:xfrm>
          <a:off x="131784" y="1313129"/>
          <a:ext cx="8841495" cy="393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9971"/>
                <a:gridCol w="3699613"/>
                <a:gridCol w="249191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Goal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Command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View section of text file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head</a:t>
                      </a:r>
                      <a:r>
                        <a:rPr lang="en-US" dirty="0" smtClean="0"/>
                        <a:t> –20 </a:t>
                      </a:r>
                      <a:r>
                        <a:rPr lang="en-US" i="1" dirty="0" err="1" smtClean="0"/>
                        <a:t>file_name</a:t>
                      </a:r>
                      <a:r>
                        <a:rPr lang="en-US" dirty="0" smtClean="0"/>
                        <a:t> </a:t>
                      </a:r>
                    </a:p>
                    <a:p>
                      <a:r>
                        <a:rPr lang="en-US" b="1" dirty="0" smtClean="0"/>
                        <a:t>tail</a:t>
                      </a:r>
                      <a:r>
                        <a:rPr lang="en-US" dirty="0" smtClean="0"/>
                        <a:t> –5 </a:t>
                      </a:r>
                      <a:r>
                        <a:rPr lang="en-US" i="1" dirty="0" err="1" smtClean="0"/>
                        <a:t>file_name</a:t>
                      </a:r>
                      <a:endParaRPr lang="en-US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View text file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cat</a:t>
                      </a:r>
                      <a:r>
                        <a:rPr lang="en-US" dirty="0" smtClean="0"/>
                        <a:t> </a:t>
                      </a:r>
                      <a:r>
                        <a:rPr lang="en-US" i="1" dirty="0" err="1" smtClean="0"/>
                        <a:t>file_name</a:t>
                      </a:r>
                      <a:r>
                        <a:rPr lang="en-US" dirty="0" smtClean="0"/>
                        <a:t>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more</a:t>
                      </a:r>
                      <a:r>
                        <a:rPr lang="en-US" dirty="0" smtClean="0"/>
                        <a:t> </a:t>
                      </a:r>
                      <a:r>
                        <a:rPr lang="en-US" i="1" dirty="0" err="1" smtClean="0"/>
                        <a:t>file_name</a:t>
                      </a:r>
                      <a:r>
                        <a:rPr lang="en-US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View text file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less</a:t>
                      </a:r>
                      <a:r>
                        <a:rPr lang="en-US" dirty="0" smtClean="0"/>
                        <a:t> </a:t>
                      </a:r>
                      <a:r>
                        <a:rPr lang="en-US" i="1" dirty="0" err="1" smtClean="0"/>
                        <a:t>file_name</a:t>
                      </a:r>
                      <a:endParaRPr lang="en-US" i="1" dirty="0" smtClean="0"/>
                    </a:p>
                    <a:p>
                      <a:endParaRPr lang="en-US" i="1" dirty="0" smtClean="0"/>
                    </a:p>
                    <a:p>
                      <a:r>
                        <a:rPr lang="en-US" i="0" dirty="0" smtClean="0"/>
                        <a:t>b – move backward one screen</a:t>
                      </a:r>
                    </a:p>
                    <a:p>
                      <a:r>
                        <a:rPr lang="en-US" i="0" dirty="0" smtClean="0"/>
                        <a:t>Space – move forward one screen</a:t>
                      </a:r>
                    </a:p>
                    <a:p>
                      <a:r>
                        <a:rPr lang="en-US" i="0" dirty="0" smtClean="0"/>
                        <a:t>G – Go to end of file</a:t>
                      </a:r>
                    </a:p>
                    <a:p>
                      <a:r>
                        <a:rPr lang="en-US" i="0" dirty="0" smtClean="0"/>
                        <a:t>/string</a:t>
                      </a:r>
                      <a:r>
                        <a:rPr lang="en-US" i="0" baseline="0" dirty="0" smtClean="0"/>
                        <a:t> – search forward for string</a:t>
                      </a:r>
                    </a:p>
                    <a:p>
                      <a:r>
                        <a:rPr lang="en-US" i="0" baseline="0" dirty="0" smtClean="0"/>
                        <a:t>n – repeat previous search</a:t>
                      </a:r>
                    </a:p>
                    <a:p>
                      <a:r>
                        <a:rPr lang="en-US" i="0" baseline="0" dirty="0" smtClean="0"/>
                        <a:t>q – quit 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1464" y="6400800"/>
            <a:ext cx="1600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272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Navigating and editing the tree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fld id="{913CC7C9-20CA-934C-ABDD-C54CFDEF967F}" type="slidenum">
              <a:rPr lang="en-US" smtClean="0">
                <a:solidFill>
                  <a:srgbClr val="FFFFFF"/>
                </a:solidFill>
              </a:rPr>
              <a:pPr algn="r"/>
              <a:t>5</a:t>
            </a:fld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4160878"/>
              </p:ext>
            </p:extLst>
          </p:nvPr>
        </p:nvGraphicFramePr>
        <p:xfrm>
          <a:off x="131784" y="1313129"/>
          <a:ext cx="8841495" cy="3860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9971"/>
                <a:gridCol w="3699613"/>
                <a:gridCol w="249191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Goal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Command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Delete stuff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rm</a:t>
                      </a:r>
                      <a:r>
                        <a:rPr lang="en-US" dirty="0" smtClean="0"/>
                        <a:t> –</a:t>
                      </a:r>
                      <a:r>
                        <a:rPr lang="en-US" dirty="0" err="1" smtClean="0"/>
                        <a:t>ifr</a:t>
                      </a:r>
                      <a:r>
                        <a:rPr lang="en-US" dirty="0" smtClean="0"/>
                        <a:t>… </a:t>
                      </a:r>
                      <a:r>
                        <a:rPr lang="en-US" i="1" dirty="0" smtClean="0"/>
                        <a:t>name</a:t>
                      </a:r>
                    </a:p>
                    <a:p>
                      <a:endParaRPr lang="en-US" i="1" dirty="0" smtClean="0"/>
                    </a:p>
                    <a:p>
                      <a:r>
                        <a:rPr lang="en-US" i="0" dirty="0" smtClean="0"/>
                        <a:t>-</a:t>
                      </a:r>
                      <a:r>
                        <a:rPr lang="en-US" i="0" dirty="0" err="1" smtClean="0"/>
                        <a:t>i</a:t>
                      </a:r>
                      <a:r>
                        <a:rPr lang="en-US" i="0" dirty="0" smtClean="0"/>
                        <a:t> interactive</a:t>
                      </a:r>
                    </a:p>
                    <a:p>
                      <a:r>
                        <a:rPr lang="en-US" i="0" dirty="0" smtClean="0"/>
                        <a:t>-f force</a:t>
                      </a:r>
                      <a:r>
                        <a:rPr lang="en-US" i="0" baseline="0" dirty="0" smtClean="0"/>
                        <a:t> action</a:t>
                      </a:r>
                    </a:p>
                    <a:p>
                      <a:r>
                        <a:rPr lang="en-US" i="0" baseline="0" dirty="0" smtClean="0"/>
                        <a:t>-r recursively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Remove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Move stuff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mv</a:t>
                      </a:r>
                      <a:r>
                        <a:rPr lang="en-US" dirty="0" smtClean="0"/>
                        <a:t> –</a:t>
                      </a:r>
                      <a:r>
                        <a:rPr lang="en-US" dirty="0" err="1" smtClean="0"/>
                        <a:t>ifR</a:t>
                      </a:r>
                      <a:r>
                        <a:rPr lang="en-US" dirty="0" smtClean="0"/>
                        <a:t>… </a:t>
                      </a:r>
                      <a:r>
                        <a:rPr lang="en-US" i="1" dirty="0" err="1" smtClean="0"/>
                        <a:t>name_origin</a:t>
                      </a:r>
                      <a:r>
                        <a:rPr lang="en-US" i="1" dirty="0" smtClean="0"/>
                        <a:t> </a:t>
                      </a:r>
                      <a:r>
                        <a:rPr lang="en-US" i="1" dirty="0" err="1" smtClean="0"/>
                        <a:t>name_dest</a:t>
                      </a:r>
                      <a:endParaRPr lang="en-US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Move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Copy stuff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 smtClean="0"/>
                        <a:t>cp</a:t>
                      </a:r>
                      <a:r>
                        <a:rPr lang="en-US" dirty="0" smtClean="0"/>
                        <a:t> –</a:t>
                      </a:r>
                      <a:r>
                        <a:rPr lang="en-US" dirty="0" err="1" smtClean="0"/>
                        <a:t>ifR</a:t>
                      </a:r>
                      <a:r>
                        <a:rPr lang="en-US" dirty="0" smtClean="0"/>
                        <a:t>… </a:t>
                      </a:r>
                      <a:r>
                        <a:rPr lang="en-US" i="1" dirty="0" err="1" smtClean="0"/>
                        <a:t>name_origin</a:t>
                      </a:r>
                      <a:r>
                        <a:rPr lang="en-US" i="1" dirty="0" smtClean="0"/>
                        <a:t> </a:t>
                      </a:r>
                      <a:r>
                        <a:rPr lang="en-US" i="1" dirty="0" err="1" smtClean="0"/>
                        <a:t>name_dest</a:t>
                      </a:r>
                      <a:endParaRPr lang="en-US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Copy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Find file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find</a:t>
                      </a:r>
                      <a:r>
                        <a:rPr lang="en-US" b="0" dirty="0" smtClean="0"/>
                        <a:t> </a:t>
                      </a:r>
                      <a:r>
                        <a:rPr lang="en-US" b="0" i="1" dirty="0" smtClean="0"/>
                        <a:t>directory</a:t>
                      </a:r>
                      <a:r>
                        <a:rPr lang="en-US" b="0" dirty="0" smtClean="0"/>
                        <a:t> –name </a:t>
                      </a:r>
                      <a:r>
                        <a:rPr lang="en-US" b="0" i="1" dirty="0" err="1" smtClean="0"/>
                        <a:t>file_name</a:t>
                      </a:r>
                      <a:endParaRPr lang="en-US" b="0" i="1" dirty="0" smtClean="0"/>
                    </a:p>
                    <a:p>
                      <a:endParaRPr lang="en-US" b="0" i="1" dirty="0" smtClean="0"/>
                    </a:p>
                    <a:p>
                      <a:r>
                        <a:rPr lang="en-US" b="0" i="0" dirty="0" smtClean="0"/>
                        <a:t>use \wildcard</a:t>
                      </a:r>
                      <a:r>
                        <a:rPr lang="en-US" b="0" i="0" baseline="0" dirty="0" smtClean="0"/>
                        <a:t> in </a:t>
                      </a:r>
                      <a:r>
                        <a:rPr lang="en-US" b="0" i="0" baseline="0" dirty="0" err="1" smtClean="0"/>
                        <a:t>file_name</a:t>
                      </a:r>
                      <a:endParaRPr lang="en-US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Make symbolic links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ln</a:t>
                      </a:r>
                      <a:r>
                        <a:rPr lang="en-US" b="1" dirty="0" smtClean="0"/>
                        <a:t> </a:t>
                      </a:r>
                      <a:r>
                        <a:rPr lang="en-US" b="0" dirty="0" smtClean="0"/>
                        <a:t>–s </a:t>
                      </a:r>
                      <a:r>
                        <a:rPr lang="en-US" i="1" dirty="0" err="1" smtClean="0"/>
                        <a:t>name_origin</a:t>
                      </a:r>
                      <a:r>
                        <a:rPr lang="en-US" i="1" dirty="0" smtClean="0"/>
                        <a:t> </a:t>
                      </a:r>
                      <a:r>
                        <a:rPr lang="en-US" i="1" dirty="0" err="1" smtClean="0"/>
                        <a:t>name_dest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Link names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1464" y="6400800"/>
            <a:ext cx="1600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192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help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fld id="{913CC7C9-20CA-934C-ABDD-C54CFDEF967F}" type="slidenum">
              <a:rPr lang="en-US" smtClean="0">
                <a:solidFill>
                  <a:srgbClr val="FFFFFF"/>
                </a:solidFill>
              </a:rPr>
              <a:pPr algn="r"/>
              <a:t>6</a:t>
            </a:fld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063244"/>
              </p:ext>
            </p:extLst>
          </p:nvPr>
        </p:nvGraphicFramePr>
        <p:xfrm>
          <a:off x="275548" y="1313129"/>
          <a:ext cx="8518026" cy="2768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6772"/>
                <a:gridCol w="533125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Goal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Command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Check</a:t>
                      </a:r>
                      <a:r>
                        <a:rPr lang="en-US" baseline="0" dirty="0" smtClean="0"/>
                        <a:t> file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file</a:t>
                      </a:r>
                      <a:r>
                        <a:rPr lang="en-US" dirty="0" smtClean="0"/>
                        <a:t> </a:t>
                      </a:r>
                      <a:r>
                        <a:rPr lang="en-US" i="1" dirty="0" err="1" smtClean="0"/>
                        <a:t>file_name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Check for command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which</a:t>
                      </a:r>
                      <a:r>
                        <a:rPr lang="en-US" dirty="0" smtClean="0"/>
                        <a:t> </a:t>
                      </a:r>
                      <a:r>
                        <a:rPr lang="en-US" i="1" dirty="0" smtClean="0"/>
                        <a:t>name</a:t>
                      </a:r>
                      <a:r>
                        <a:rPr lang="en-US" dirty="0" smtClean="0"/>
                        <a:t>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Check command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type</a:t>
                      </a:r>
                      <a:r>
                        <a:rPr lang="en-US" dirty="0" smtClean="0"/>
                        <a:t> </a:t>
                      </a:r>
                      <a:r>
                        <a:rPr lang="en-US" i="1" dirty="0" err="1" smtClean="0"/>
                        <a:t>command_name</a:t>
                      </a:r>
                      <a:endParaRPr lang="en-US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Get info on command </a:t>
                      </a:r>
                    </a:p>
                    <a:p>
                      <a:r>
                        <a:rPr lang="en-US" dirty="0" smtClean="0"/>
                        <a:t>(in bash)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help</a:t>
                      </a:r>
                      <a:r>
                        <a:rPr lang="en-US" dirty="0" smtClean="0"/>
                        <a:t> –m </a:t>
                      </a:r>
                      <a:r>
                        <a:rPr lang="en-US" i="1" dirty="0" err="1" smtClean="0"/>
                        <a:t>command_name</a:t>
                      </a:r>
                      <a:endParaRPr lang="en-US" i="1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0" dirty="0" smtClean="0"/>
                        <a:t>command</a:t>
                      </a:r>
                      <a:r>
                        <a:rPr lang="en-US" i="1" baseline="0" dirty="0" smtClean="0"/>
                        <a:t>  </a:t>
                      </a:r>
                      <a:r>
                        <a:rPr lang="en-US" i="0" baseline="0" dirty="0" smtClean="0"/>
                        <a:t>--help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0" dirty="0" smtClean="0"/>
                        <a:t>command</a:t>
                      </a:r>
                      <a:r>
                        <a:rPr lang="en-US" i="1" baseline="0" dirty="0" smtClean="0"/>
                        <a:t> </a:t>
                      </a:r>
                      <a:r>
                        <a:rPr lang="en-US" i="0" baseline="0" dirty="0" smtClean="0"/>
                        <a:t>-h</a:t>
                      </a:r>
                      <a:endParaRPr lang="en-US" i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Access manual pages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man</a:t>
                      </a:r>
                      <a:r>
                        <a:rPr lang="en-US" dirty="0" smtClean="0"/>
                        <a:t> </a:t>
                      </a:r>
                      <a:r>
                        <a:rPr lang="en-US" i="1" dirty="0" err="1" smtClean="0"/>
                        <a:t>command_name</a:t>
                      </a:r>
                      <a:endParaRPr lang="en-US" i="1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1464" y="6400800"/>
            <a:ext cx="1600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190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ab_theme">
  <a:themeElements>
    <a:clrScheme name="Custom 4">
      <a:dk1>
        <a:srgbClr val="000000"/>
      </a:dk1>
      <a:lt1>
        <a:srgbClr val="FFFFFF"/>
      </a:lt1>
      <a:dk2>
        <a:srgbClr val="9D0804"/>
      </a:dk2>
      <a:lt2>
        <a:srgbClr val="808080"/>
      </a:lt2>
      <a:accent1>
        <a:srgbClr val="9D0804"/>
      </a:accent1>
      <a:accent2>
        <a:srgbClr val="7D0906"/>
      </a:accent2>
      <a:accent3>
        <a:srgbClr val="C0C0C0"/>
      </a:accent3>
      <a:accent4>
        <a:srgbClr val="212121"/>
      </a:accent4>
      <a:accent5>
        <a:srgbClr val="C7AAAA"/>
      </a:accent5>
      <a:accent6>
        <a:srgbClr val="710705"/>
      </a:accent6>
      <a:hlink>
        <a:srgbClr val="009999"/>
      </a:hlink>
      <a:folHlink>
        <a:srgbClr val="99CC00"/>
      </a:folHlink>
    </a:clrScheme>
    <a:fontScheme name="Luis-NWU-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uis-NWU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is-NWU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is-NWU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is-NWU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is-NWU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is-NWU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is-NWU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is-NWU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is-NWU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is-NWU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is-NWU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is-NWU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is-NWU-design 13">
        <a:dk1>
          <a:srgbClr val="000000"/>
        </a:dk1>
        <a:lt1>
          <a:srgbClr val="FFFFFF"/>
        </a:lt1>
        <a:dk2>
          <a:srgbClr val="CD782F"/>
        </a:dk2>
        <a:lt2>
          <a:srgbClr val="808080"/>
        </a:lt2>
        <a:accent1>
          <a:srgbClr val="911115"/>
        </a:accent1>
        <a:accent2>
          <a:srgbClr val="7D0906"/>
        </a:accent2>
        <a:accent3>
          <a:srgbClr val="FFFFFF"/>
        </a:accent3>
        <a:accent4>
          <a:srgbClr val="000000"/>
        </a:accent4>
        <a:accent5>
          <a:srgbClr val="C7AAAA"/>
        </a:accent5>
        <a:accent6>
          <a:srgbClr val="710705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Theme" id="{6ADE8842-3848-47F3-8857-D08E26997A43}" vid="{982137A8-3A56-40EE-8BC3-66F97970239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lab_theme.thmx</Template>
  <TotalTime>2</TotalTime>
  <Words>387</Words>
  <Application>Microsoft Macintosh PowerPoint</Application>
  <PresentationFormat>On-screen Show (4:3)</PresentationFormat>
  <Paragraphs>130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lab_theme</vt:lpstr>
      <vt:lpstr>Ownership and permissions</vt:lpstr>
      <vt:lpstr>Wildcards and other speedups</vt:lpstr>
      <vt:lpstr>Navigating and editing the tree</vt:lpstr>
      <vt:lpstr>Navigating and editing the tree</vt:lpstr>
      <vt:lpstr>Navigating and editing the tree</vt:lpstr>
      <vt:lpstr>Getting help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Ownership and permissions</dc:title>
  <dc:creator>Adam Pah</dc:creator>
  <cp:lastModifiedBy>Adam Pah</cp:lastModifiedBy>
  <cp:revision>1</cp:revision>
  <dcterms:created xsi:type="dcterms:W3CDTF">2015-03-20T17:44:24Z</dcterms:created>
  <dcterms:modified xsi:type="dcterms:W3CDTF">2015-03-20T17:46:31Z</dcterms:modified>
</cp:coreProperties>
</file>